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4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300" r:id="rId37"/>
    <p:sldId id="293" r:id="rId38"/>
    <p:sldId id="294" r:id="rId39"/>
    <p:sldId id="295" r:id="rId40"/>
    <p:sldId id="296" r:id="rId41"/>
    <p:sldId id="297" r:id="rId42"/>
    <p:sldId id="302" r:id="rId43"/>
    <p:sldId id="298" r:id="rId44"/>
    <p:sldId id="299" r:id="rId45"/>
  </p:sldIdLst>
  <p:sldSz cx="9144000" cy="5143500" type="screen16x9"/>
  <p:notesSz cx="6858000" cy="9144000"/>
  <p:embeddedFontLst>
    <p:embeddedFont>
      <p:font typeface="Barlow" pitchFamily="2" charset="0"/>
      <p:regular r:id="rId47"/>
      <p:bold r:id="rId48"/>
      <p:italic r:id="rId49"/>
      <p:boldItalic r:id="rId50"/>
    </p:embeddedFont>
    <p:embeddedFont>
      <p:font typeface="Barlow ExtraLight" panose="020F0302020204030204" pitchFamily="34" charset="0"/>
      <p:regular r:id="rId51"/>
      <p:bold r:id="rId52"/>
      <p:italic r:id="rId53"/>
      <p:boldItalic r:id="rId54"/>
    </p:embeddedFont>
    <p:embeddedFont>
      <p:font typeface="Barlow Light" panose="020F0302020204030204" pitchFamily="34" charset="0"/>
      <p:regular r:id="rId55"/>
      <p:bold r:id="rId56"/>
      <p:italic r:id="rId57"/>
      <p:boldItalic r:id="rId58"/>
    </p:embeddedFont>
    <p:embeddedFont>
      <p:font typeface="Barlow Medium" panose="020F0502020204030204" pitchFamily="34" charset="0"/>
      <p:regular r:id="rId59"/>
      <p:bold r:id="rId60"/>
      <p:italic r:id="rId61"/>
      <p:boldItalic r:id="rId62"/>
    </p:embeddedFont>
    <p:embeddedFont>
      <p:font typeface="Hepta Slab" pitchFamily="2" charset="0"/>
      <p:regular r:id="rId63"/>
      <p:bold r:id="rId64"/>
    </p:embeddedFont>
    <p:embeddedFont>
      <p:font typeface="Hepta Slab Light" pitchFamily="2" charset="0"/>
      <p:regular r:id="rId65"/>
      <p:bold r:id="rId66"/>
    </p:embeddedFont>
    <p:embeddedFont>
      <p:font typeface="Hepta Slab Medium" pitchFamily="2"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2A5077-084E-497E-B880-6A338D761546}">
  <a:tblStyle styleId="{D62A5077-084E-497E-B880-6A338D7615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9"/>
    <p:restoredTop sz="94694"/>
  </p:normalViewPr>
  <p:slideViewPr>
    <p:cSldViewPr snapToGrid="0">
      <p:cViewPr varScale="1">
        <p:scale>
          <a:sx n="119" d="100"/>
          <a:sy n="119" d="100"/>
        </p:scale>
        <p:origin x="200" y="6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3596cc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3596cc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73ba6ddd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73ba6ddd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p>
          <a:p>
            <a:pPr marL="0" lvl="0" indent="0" algn="l" rtl="0">
              <a:spcBef>
                <a:spcPts val="0"/>
              </a:spcBef>
              <a:spcAft>
                <a:spcPts val="0"/>
              </a:spcAft>
              <a:buNone/>
            </a:pPr>
            <a:endParaRPr/>
          </a:p>
          <a:p>
            <a:pPr marL="0" lvl="0" indent="0" algn="l" rtl="0">
              <a:spcBef>
                <a:spcPts val="0"/>
              </a:spcBef>
              <a:spcAft>
                <a:spcPts val="0"/>
              </a:spcAft>
              <a:buNone/>
            </a:pPr>
            <a:r>
              <a:rPr lang="en"/>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73ba6ddd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473ba6dd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473ba6ddd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473ba6ddd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geometries are considered neighbours if they share at least one vertex (queen contiguity)</a:t>
            </a:r>
            <a:endParaRPr/>
          </a:p>
          <a:p>
            <a:pPr marL="0" lvl="0" indent="0" algn="l" rtl="0">
              <a:spcBef>
                <a:spcPts val="0"/>
              </a:spcBef>
              <a:spcAft>
                <a:spcPts val="0"/>
              </a:spcAft>
              <a:buNone/>
            </a:pPr>
            <a:r>
              <a:rPr lang="en"/>
              <a:t>or one edge (rook contiguity).</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73ba6ddd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73ba6ddd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73ba6ddd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473ba6ddd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73ba6ddd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473ba6ddd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da3629f2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3da3629f2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73ba6ddd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73ba6dd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473ba6ddd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473ba6ddd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73ba6ddd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73ba6ddd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extends the idea of correlation to geographical space. It examines whether similar values are clustered together in space or are randomly distributed.</a:t>
            </a:r>
            <a:endParaRPr/>
          </a:p>
          <a:p>
            <a:pPr marL="457200" lvl="0" indent="-298450" algn="l" rtl="0">
              <a:spcBef>
                <a:spcPts val="0"/>
              </a:spcBef>
              <a:spcAft>
                <a:spcPts val="0"/>
              </a:spcAft>
              <a:buSzPts val="1100"/>
              <a:buChar char="●"/>
            </a:pPr>
            <a:r>
              <a:rPr lang="en"/>
              <a:t>Positive spatial autocorrelation: Nearby locations have similar values.</a:t>
            </a:r>
            <a:endParaRPr/>
          </a:p>
          <a:p>
            <a:pPr marL="0" lvl="0" indent="0" algn="l" rtl="0">
              <a:spcBef>
                <a:spcPts val="0"/>
              </a:spcBef>
              <a:spcAft>
                <a:spcPts val="0"/>
              </a:spcAft>
              <a:buNone/>
            </a:pPr>
            <a:r>
              <a:rPr lang="en"/>
              <a:t>Example: High air pollution levels in one city are often surrounded by high pollution levels in neighboring cities.</a:t>
            </a:r>
            <a:endParaRPr/>
          </a:p>
          <a:p>
            <a:pPr marL="457200" lvl="0" indent="-298450" algn="l" rtl="0">
              <a:spcBef>
                <a:spcPts val="0"/>
              </a:spcBef>
              <a:spcAft>
                <a:spcPts val="0"/>
              </a:spcAft>
              <a:buSzPts val="1100"/>
              <a:buChar char="●"/>
            </a:pPr>
            <a:r>
              <a:rPr lang="en"/>
              <a:t>Negative spatial autocorrelation: Nearby locations have opposite values.</a:t>
            </a:r>
            <a:endParaRPr/>
          </a:p>
          <a:p>
            <a:pPr marL="0" lvl="0" indent="0" algn="l" rtl="0">
              <a:spcBef>
                <a:spcPts val="0"/>
              </a:spcBef>
              <a:spcAft>
                <a:spcPts val="0"/>
              </a:spcAft>
              <a:buNone/>
            </a:pPr>
            <a:r>
              <a:rPr lang="en"/>
              <a:t>Example: A rich neighborhood surrounded by poorer areas.</a:t>
            </a:r>
            <a:endParaRPr/>
          </a:p>
          <a:p>
            <a:pPr marL="457200" lvl="0" indent="-298450" algn="l" rtl="0">
              <a:spcBef>
                <a:spcPts val="0"/>
              </a:spcBef>
              <a:spcAft>
                <a:spcPts val="0"/>
              </a:spcAft>
              <a:buSzPts val="1100"/>
              <a:buChar char="●"/>
            </a:pPr>
            <a:r>
              <a:rPr lang="en"/>
              <a:t>No spatial autocorrelation: Values are randomly distributed.</a:t>
            </a:r>
            <a:endParaRPr/>
          </a:p>
          <a:p>
            <a:pPr marL="0" lvl="0" indent="0" algn="l" rtl="0">
              <a:spcBef>
                <a:spcPts val="0"/>
              </a:spcBef>
              <a:spcAft>
                <a:spcPts val="0"/>
              </a:spcAft>
              <a:buNone/>
            </a:pPr>
            <a:r>
              <a:rPr lang="en"/>
              <a:t>Example: If crime incidents were randomly spread across a city with no pattern.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8334c04a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38334c04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3e352d09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3e352d09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Income</a:t>
            </a:r>
            <a:endParaRPr/>
          </a:p>
          <a:p>
            <a:pPr marL="0" lvl="0" indent="0" algn="l" rtl="0">
              <a:spcBef>
                <a:spcPts val="0"/>
              </a:spcBef>
              <a:spcAft>
                <a:spcPts val="0"/>
              </a:spcAft>
              <a:buNone/>
            </a:pPr>
            <a:r>
              <a:rPr lang="en"/>
              <a:t>→ High-income neighbourhoods are often located near other high-income areas (HH), while low-income areas cluster together (LL).</a:t>
            </a:r>
            <a:endParaRPr/>
          </a:p>
          <a:p>
            <a:pPr marL="0" lvl="0" indent="0" algn="l" rtl="0">
              <a:spcBef>
                <a:spcPts val="0"/>
              </a:spcBef>
              <a:spcAft>
                <a:spcPts val="0"/>
              </a:spcAft>
              <a:buNone/>
            </a:pPr>
            <a:r>
              <a:rPr lang="en"/>
              <a:t>Example: Affluent suburbs surrounding central business districts.</a:t>
            </a:r>
            <a:endParaRPr/>
          </a:p>
          <a:p>
            <a:pPr marL="0" lvl="0" indent="0" algn="l" rtl="0">
              <a:spcBef>
                <a:spcPts val="0"/>
              </a:spcBef>
              <a:spcAft>
                <a:spcPts val="0"/>
              </a:spcAft>
              <a:buNone/>
            </a:pPr>
            <a:endParaRPr/>
          </a:p>
          <a:p>
            <a:pPr marL="0" lvl="0" indent="0" algn="l" rtl="0">
              <a:spcBef>
                <a:spcPts val="0"/>
              </a:spcBef>
              <a:spcAft>
                <a:spcPts val="0"/>
              </a:spcAft>
              <a:buNone/>
            </a:pPr>
            <a:r>
              <a:rPr lang="en"/>
              <a:t>Poverty</a:t>
            </a:r>
            <a:endParaRPr/>
          </a:p>
          <a:p>
            <a:pPr marL="0" lvl="0" indent="0" algn="l" rtl="0">
              <a:spcBef>
                <a:spcPts val="0"/>
              </a:spcBef>
              <a:spcAft>
                <a:spcPts val="0"/>
              </a:spcAft>
              <a:buNone/>
            </a:pPr>
            <a:r>
              <a:rPr lang="en"/>
              <a:t>→ Areas with high poverty rates are often adjacent to other disadvantaged areas.</a:t>
            </a:r>
            <a:endParaRPr/>
          </a:p>
          <a:p>
            <a:pPr marL="0" lvl="0" indent="0" algn="l" rtl="0">
              <a:spcBef>
                <a:spcPts val="0"/>
              </a:spcBef>
              <a:spcAft>
                <a:spcPts val="0"/>
              </a:spcAft>
              <a:buNone/>
            </a:pPr>
            <a:r>
              <a:rPr lang="en"/>
              <a:t>Example: Inner-city zones with historical disinvestment showing concentrated poverty.</a:t>
            </a:r>
            <a:endParaRPr/>
          </a:p>
          <a:p>
            <a:pPr marL="0" lvl="0" indent="0" algn="l" rtl="0">
              <a:spcBef>
                <a:spcPts val="0"/>
              </a:spcBef>
              <a:spcAft>
                <a:spcPts val="0"/>
              </a:spcAft>
              <a:buNone/>
            </a:pPr>
            <a:endParaRPr/>
          </a:p>
          <a:p>
            <a:pPr marL="0" lvl="0" indent="0" algn="l" rtl="0">
              <a:spcBef>
                <a:spcPts val="0"/>
              </a:spcBef>
              <a:spcAft>
                <a:spcPts val="0"/>
              </a:spcAft>
              <a:buNone/>
            </a:pPr>
            <a:r>
              <a:rPr lang="en"/>
              <a:t>Vegetation</a:t>
            </a:r>
            <a:endParaRPr/>
          </a:p>
          <a:p>
            <a:pPr marL="0" lvl="0" indent="0" algn="l" rtl="0">
              <a:spcBef>
                <a:spcPts val="0"/>
              </a:spcBef>
              <a:spcAft>
                <a:spcPts val="0"/>
              </a:spcAft>
              <a:buNone/>
            </a:pPr>
            <a:r>
              <a:rPr lang="en"/>
              <a:t>→ Forested regions or green spaces typically span across multiple adjacent areas.</a:t>
            </a:r>
            <a:endParaRPr/>
          </a:p>
          <a:p>
            <a:pPr marL="0" lvl="0" indent="0" algn="l" rtl="0">
              <a:spcBef>
                <a:spcPts val="0"/>
              </a:spcBef>
              <a:spcAft>
                <a:spcPts val="0"/>
              </a:spcAft>
              <a:buNone/>
            </a:pPr>
            <a:r>
              <a:rPr lang="en"/>
              <a:t>Example: National parks or river corridors with contiguous vegetation coverage.</a:t>
            </a:r>
            <a:endParaRPr/>
          </a:p>
          <a:p>
            <a:pPr marL="0" lvl="0" indent="0" algn="l" rtl="0">
              <a:spcBef>
                <a:spcPts val="0"/>
              </a:spcBef>
              <a:spcAft>
                <a:spcPts val="0"/>
              </a:spcAft>
              <a:buNone/>
            </a:pPr>
            <a:endParaRPr/>
          </a:p>
          <a:p>
            <a:pPr marL="0" lvl="0" indent="0" algn="l" rtl="0">
              <a:spcBef>
                <a:spcPts val="0"/>
              </a:spcBef>
              <a:spcAft>
                <a:spcPts val="0"/>
              </a:spcAft>
              <a:buNone/>
            </a:pPr>
            <a:r>
              <a:rPr lang="en"/>
              <a:t>Temperature</a:t>
            </a:r>
            <a:endParaRPr/>
          </a:p>
          <a:p>
            <a:pPr marL="0" lvl="0" indent="0" algn="l" rtl="0">
              <a:spcBef>
                <a:spcPts val="0"/>
              </a:spcBef>
              <a:spcAft>
                <a:spcPts val="0"/>
              </a:spcAft>
              <a:buNone/>
            </a:pPr>
            <a:r>
              <a:rPr lang="en"/>
              <a:t>→ Warmer or cooler temperatures tend to cluster spatially due to elevation or urban heat effects.</a:t>
            </a:r>
            <a:endParaRPr/>
          </a:p>
          <a:p>
            <a:pPr marL="0" lvl="0" indent="0" algn="l" rtl="0">
              <a:spcBef>
                <a:spcPts val="0"/>
              </a:spcBef>
              <a:spcAft>
                <a:spcPts val="0"/>
              </a:spcAft>
              <a:buNone/>
            </a:pPr>
            <a:r>
              <a:rPr lang="en"/>
              <a:t>Example: Urban heat islands where city centers are hotter than surrounding suburbs.</a:t>
            </a:r>
            <a:br>
              <a:rPr lang="en"/>
            </a:b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Negative spatial autocorrelation</a:t>
            </a:r>
            <a:br>
              <a:rPr lang="en"/>
            </a:br>
            <a:endParaRPr/>
          </a:p>
          <a:p>
            <a:pPr marL="0" lvl="0" indent="0" algn="l" rtl="0">
              <a:spcBef>
                <a:spcPts val="0"/>
              </a:spcBef>
              <a:spcAft>
                <a:spcPts val="0"/>
              </a:spcAft>
              <a:buNone/>
            </a:pPr>
            <a:r>
              <a:rPr lang="en"/>
              <a:t>Supermarkets</a:t>
            </a:r>
            <a:endParaRPr/>
          </a:p>
          <a:p>
            <a:pPr marL="0" lvl="0" indent="0" algn="l" rtl="0">
              <a:spcBef>
                <a:spcPts val="0"/>
              </a:spcBef>
              <a:spcAft>
                <a:spcPts val="0"/>
              </a:spcAft>
              <a:buNone/>
            </a:pPr>
            <a:r>
              <a:rPr lang="en"/>
              <a:t>→ Usually evenly spread across a city to reach different residential areas.</a:t>
            </a:r>
            <a:endParaRPr/>
          </a:p>
          <a:p>
            <a:pPr marL="0" lvl="0" indent="0" algn="l" rtl="0">
              <a:spcBef>
                <a:spcPts val="0"/>
              </a:spcBef>
              <a:spcAft>
                <a:spcPts val="0"/>
              </a:spcAft>
              <a:buNone/>
            </a:pPr>
            <a:r>
              <a:rPr lang="en"/>
              <a:t>→ Negative autocorrelation: a new one is likely located where there isn't one nearby.</a:t>
            </a:r>
            <a:endParaRPr/>
          </a:p>
          <a:p>
            <a:pPr marL="0" lvl="0" indent="0" algn="l" rtl="0">
              <a:spcBef>
                <a:spcPts val="0"/>
              </a:spcBef>
              <a:spcAft>
                <a:spcPts val="0"/>
              </a:spcAft>
              <a:buNone/>
            </a:pPr>
            <a:endParaRPr/>
          </a:p>
          <a:p>
            <a:pPr marL="0" lvl="0" indent="0" algn="l" rtl="0">
              <a:spcBef>
                <a:spcPts val="0"/>
              </a:spcBef>
              <a:spcAft>
                <a:spcPts val="0"/>
              </a:spcAft>
              <a:buNone/>
            </a:pPr>
            <a:r>
              <a:rPr lang="en"/>
              <a:t>Police stations / Fire stations</a:t>
            </a:r>
            <a:endParaRPr/>
          </a:p>
          <a:p>
            <a:pPr marL="0" lvl="0" indent="0" algn="l" rtl="0">
              <a:spcBef>
                <a:spcPts val="0"/>
              </a:spcBef>
              <a:spcAft>
                <a:spcPts val="0"/>
              </a:spcAft>
              <a:buNone/>
            </a:pPr>
            <a:r>
              <a:rPr lang="en"/>
              <a:t>→ Designed to cover service areas and minimize response times.</a:t>
            </a:r>
            <a:endParaRPr/>
          </a:p>
          <a:p>
            <a:pPr marL="0" lvl="0" indent="0" algn="l" rtl="0">
              <a:spcBef>
                <a:spcPts val="0"/>
              </a:spcBef>
              <a:spcAft>
                <a:spcPts val="0"/>
              </a:spcAft>
              <a:buNone/>
            </a:pPr>
            <a:r>
              <a:rPr lang="en"/>
              <a:t>→ Negative autocorrelation due to intentional spacing.</a:t>
            </a:r>
            <a:endParaRPr/>
          </a:p>
          <a:p>
            <a:pPr marL="0" lvl="0" indent="0" algn="l" rtl="0">
              <a:spcBef>
                <a:spcPts val="0"/>
              </a:spcBef>
              <a:spcAft>
                <a:spcPts val="0"/>
              </a:spcAft>
              <a:buNone/>
            </a:pPr>
            <a:endParaRPr/>
          </a:p>
          <a:p>
            <a:pPr marL="0" lvl="0" indent="0" algn="l" rtl="0">
              <a:spcBef>
                <a:spcPts val="0"/>
              </a:spcBef>
              <a:spcAft>
                <a:spcPts val="0"/>
              </a:spcAft>
              <a:buNone/>
            </a:pPr>
            <a:r>
              <a:rPr lang="en"/>
              <a:t>Hospitals</a:t>
            </a:r>
            <a:endParaRPr/>
          </a:p>
          <a:p>
            <a:pPr marL="0" lvl="0" indent="0" algn="l" rtl="0">
              <a:spcBef>
                <a:spcPts val="0"/>
              </a:spcBef>
              <a:spcAft>
                <a:spcPts val="0"/>
              </a:spcAft>
              <a:buNone/>
            </a:pPr>
            <a:r>
              <a:rPr lang="en"/>
              <a:t>→ Large regional hospitals are spatially separated to serve different catchments.</a:t>
            </a:r>
            <a:endParaRPr/>
          </a:p>
          <a:p>
            <a:pPr marL="0" lvl="0" indent="0" algn="l" rtl="0">
              <a:spcBef>
                <a:spcPts val="0"/>
              </a:spcBef>
              <a:spcAft>
                <a:spcPts val="0"/>
              </a:spcAft>
              <a:buNone/>
            </a:pPr>
            <a:r>
              <a:rPr lang="en"/>
              <a:t>→ Again, negative autocorrelation is common.</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3b1bb4550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3b1bb455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da3629f2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da3629f2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b1bb4550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b1bb455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3b1bb4550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3b1bb455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3b1bb4550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3b1bb455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86b91c2a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386b91c2a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73ba6ddd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473ba6ddd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473ba6ddd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473ba6ddd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86b91c2a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86b91c2a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State the null and alternative hypotheses:</a:t>
            </a:r>
            <a:endParaRPr/>
          </a:p>
          <a:p>
            <a:pPr marL="457200" lvl="0" indent="-298450" algn="l" rtl="0">
              <a:spcBef>
                <a:spcPts val="0"/>
              </a:spcBef>
              <a:spcAft>
                <a:spcPts val="0"/>
              </a:spcAft>
              <a:buSzPts val="1100"/>
              <a:buAutoNum type="arabicPeriod"/>
            </a:pPr>
            <a:r>
              <a:rPr lang="en"/>
              <a:t>Choose the significance level α we are willing to tolerate, which represents the maximum value for the probability of incorrectly rejecting the null hypothesis when it is true (usually α=0.05).</a:t>
            </a:r>
            <a:endParaRPr/>
          </a:p>
          <a:p>
            <a:pPr marL="457200" lvl="0" indent="-298450" algn="l" rtl="0">
              <a:spcBef>
                <a:spcPts val="0"/>
              </a:spcBef>
              <a:spcAft>
                <a:spcPts val="0"/>
              </a:spcAft>
              <a:buSzPts val="1100"/>
              <a:buAutoNum type="arabicPeriod"/>
            </a:pPr>
            <a:r>
              <a:rPr lang="en"/>
              <a:t>Calculate the test statistic Z</a:t>
            </a:r>
            <a:endParaRPr/>
          </a:p>
          <a:p>
            <a:pPr marL="457200" lvl="0" indent="-298450" algn="l" rtl="0">
              <a:spcBef>
                <a:spcPts val="0"/>
              </a:spcBef>
              <a:spcAft>
                <a:spcPts val="0"/>
              </a:spcAft>
              <a:buSzPts val="1100"/>
              <a:buAutoNum type="arabicPeriod"/>
            </a:pPr>
            <a:r>
              <a:rPr lang="en"/>
              <a:t>Find the p-value for the observed data by comparing the z-score to the standard normal distribution or via Monte Carlo randomization. The p-value is the probability of obtaining a test statistic as extreme as or more extreme than the one observed test statistic in the direction of the alternative hypothesis, assuming the null hypothesis is true.</a:t>
            </a:r>
            <a:endParaRPr/>
          </a:p>
          <a:p>
            <a:pPr marL="457200" lvl="0" indent="-298450" algn="l" rtl="0">
              <a:spcBef>
                <a:spcPts val="0"/>
              </a:spcBef>
              <a:spcAft>
                <a:spcPts val="0"/>
              </a:spcAft>
              <a:buSzPts val="1100"/>
              <a:buAutoNum type="arabicPeriod"/>
            </a:pPr>
            <a:r>
              <a:rPr lang="en"/>
              <a:t>Make one of these two decisions and state a conclusion:</a:t>
            </a:r>
            <a:endParaRPr/>
          </a:p>
          <a:p>
            <a:pPr marL="457200" lvl="0" indent="-298450" algn="l" rtl="0">
              <a:spcBef>
                <a:spcPts val="0"/>
              </a:spcBef>
              <a:spcAft>
                <a:spcPts val="0"/>
              </a:spcAft>
              <a:buSzPts val="1100"/>
              <a:buAutoNum type="arabicPeriod"/>
            </a:pPr>
            <a:r>
              <a:rPr lang="en"/>
              <a:t>If p-value &lt; α, we reject the null hypothesis. We conclude data provide evidence for the alternative hypothesis.</a:t>
            </a:r>
            <a:endParaRPr/>
          </a:p>
          <a:p>
            <a:pPr marL="457200" lvl="0" indent="-298450" algn="l" rtl="0">
              <a:spcBef>
                <a:spcPts val="0"/>
              </a:spcBef>
              <a:spcAft>
                <a:spcPts val="0"/>
              </a:spcAft>
              <a:buSzPts val="1100"/>
              <a:buAutoNum type="arabicPeriod"/>
            </a:pPr>
            <a:r>
              <a:rPr lang="en"/>
              <a:t>If p-value ≥ α, we fail to reject the null hypothesis. The data do not provide evidence for the alternative hypothesis.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8334c04a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8334c04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386b91c2a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386b91c2a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3e352d090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3e352d09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473ba6ddd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473ba6ddd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Designed to provide an indication of the extent of significant spatial clustering of similar values around each observation.</a:t>
            </a:r>
            <a:endParaRPr/>
          </a:p>
          <a:p>
            <a:pPr marL="457200" lvl="0" indent="-298450" algn="l" rtl="0">
              <a:spcBef>
                <a:spcPts val="0"/>
              </a:spcBef>
              <a:spcAft>
                <a:spcPts val="0"/>
              </a:spcAft>
              <a:buSzPts val="1100"/>
              <a:buChar char="●"/>
            </a:pPr>
            <a:r>
              <a:rPr lang="en"/>
              <a:t>Also known as Local Indicators of Spatial Association (LISA) (Anselin 1995)</a:t>
            </a:r>
            <a:endParaRPr/>
          </a:p>
          <a:p>
            <a:pPr marL="457200" lvl="0" indent="-298450" algn="l" rtl="0">
              <a:spcBef>
                <a:spcPts val="0"/>
              </a:spcBef>
              <a:spcAft>
                <a:spcPts val="0"/>
              </a:spcAft>
              <a:buSzPts val="1100"/>
              <a:buChar char="●"/>
            </a:pPr>
            <a:r>
              <a:rPr lang="en"/>
              <a:t>The sum of the LISA’s values across all regions is equal to a multiple of the global indicator of spatial association.</a:t>
            </a:r>
            <a:endParaRPr/>
          </a:p>
          <a:p>
            <a:pPr marL="45720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473ba6ddd2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473ba6ddd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38fa1540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38fa154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73ba6ddd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473ba6ddd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8fa15405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8fa154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5059a84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5059a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How It Works: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each feature/location iii, the Gi* statistic sums the </a:t>
            </a:r>
            <a:r>
              <a:rPr lang="en" b="1">
                <a:solidFill>
                  <a:schemeClr val="dk1"/>
                </a:solidFill>
              </a:rPr>
              <a:t>attribute values</a:t>
            </a:r>
            <a:r>
              <a:rPr lang="en">
                <a:solidFill>
                  <a:schemeClr val="dk1"/>
                </a:solidFill>
              </a:rPr>
              <a:t> of iii and its neighbours, </a:t>
            </a:r>
            <a:r>
              <a:rPr lang="en" b="1">
                <a:solidFill>
                  <a:schemeClr val="dk1"/>
                </a:solidFill>
              </a:rPr>
              <a:t>weighted</a:t>
            </a:r>
            <a:r>
              <a:rPr lang="en">
                <a:solidFill>
                  <a:schemeClr val="dk1"/>
                </a:solidFill>
              </a:rPr>
              <a:t> by spatial proximity.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then compares this local sum to the </a:t>
            </a:r>
            <a:r>
              <a:rPr lang="en" b="1">
                <a:solidFill>
                  <a:schemeClr val="dk1"/>
                </a:solidFill>
              </a:rPr>
              <a:t>global sum</a:t>
            </a:r>
            <a:r>
              <a:rPr lang="en">
                <a:solidFill>
                  <a:schemeClr val="dk1"/>
                </a:solidFill>
              </a:rPr>
              <a:t> of all attribute values.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result is a </a:t>
            </a:r>
            <a:r>
              <a:rPr lang="en" b="1">
                <a:solidFill>
                  <a:schemeClr val="dk1"/>
                </a:solidFill>
              </a:rPr>
              <a:t>Z-score</a:t>
            </a:r>
            <a:r>
              <a:rPr lang="en">
                <a:solidFill>
                  <a:schemeClr val="dk1"/>
                </a:solidFill>
              </a:rPr>
              <a:t>, which tells you whether high (or low) values are </a:t>
            </a:r>
            <a:r>
              <a:rPr lang="en" b="1">
                <a:solidFill>
                  <a:schemeClr val="dk1"/>
                </a:solidFill>
              </a:rPr>
              <a:t>spatially clustered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38fa1540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38fa1540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Getis-Ord Gi* – </a:t>
            </a:r>
            <a:r>
              <a:rPr lang="en" sz="1300" b="1" i="1">
                <a:solidFill>
                  <a:schemeClr val="dk1"/>
                </a:solidFill>
              </a:rPr>
              <a:t>Hot Spot Analysis in Spatial Statistics</a:t>
            </a:r>
            <a:endParaRPr sz="1300" b="1"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 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identify </a:t>
            </a:r>
            <a:r>
              <a:rPr lang="en" b="1">
                <a:solidFill>
                  <a:schemeClr val="dk1"/>
                </a:solidFill>
              </a:rPr>
              <a:t>statistically significant clusters</a:t>
            </a:r>
            <a:r>
              <a:rPr lang="en">
                <a:solidFill>
                  <a:schemeClr val="dk1"/>
                </a:solidFill>
              </a:rPr>
              <a:t> of </a:t>
            </a:r>
            <a:r>
              <a:rPr lang="en" b="1">
                <a:solidFill>
                  <a:schemeClr val="dk1"/>
                </a:solidFill>
              </a:rPr>
              <a:t>high</a:t>
            </a:r>
            <a:r>
              <a:rPr lang="en">
                <a:solidFill>
                  <a:schemeClr val="dk1"/>
                </a:solidFill>
              </a:rPr>
              <a:t> or </a:t>
            </a:r>
            <a:r>
              <a:rPr lang="en" b="1">
                <a:solidFill>
                  <a:schemeClr val="dk1"/>
                </a:solidFill>
              </a:rPr>
              <a:t>low</a:t>
            </a:r>
            <a:r>
              <a:rPr lang="en">
                <a:solidFill>
                  <a:schemeClr val="dk1"/>
                </a:solidFill>
              </a:rPr>
              <a:t> values in a spatial context — commonly referred to as </a:t>
            </a:r>
            <a:r>
              <a:rPr lang="en" b="1">
                <a:solidFill>
                  <a:schemeClr val="dk1"/>
                </a:solidFill>
              </a:rPr>
              <a:t>hot spots</a:t>
            </a:r>
            <a:r>
              <a:rPr lang="en">
                <a:solidFill>
                  <a:schemeClr val="dk1"/>
                </a:solidFill>
              </a:rPr>
              <a:t> (high values) and </a:t>
            </a:r>
            <a:r>
              <a:rPr lang="en" b="1">
                <a:solidFill>
                  <a:schemeClr val="dk1"/>
                </a:solidFill>
              </a:rPr>
              <a:t>cold spots</a:t>
            </a:r>
            <a:r>
              <a:rPr lang="en">
                <a:solidFill>
                  <a:schemeClr val="dk1"/>
                </a:solidFill>
              </a:rPr>
              <a:t> (low values).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73ba6ddd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73ba6ddd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86b91c2a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86b91c2a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8fa15405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8fa1540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8fa15405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38fa1540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3e5059a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3e5059a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86b91c2a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86b91c2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73ba6dd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73ba6dd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73ba6ddd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73ba6dd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73ba6dd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73ba6dd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473ba6dd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473ba6dd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 name="Google Shape;57;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 name="Google Shape;58;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9" name="Google Shape;59;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3" name="Google Shape;63;p14"/>
          <p:cNvSpPr>
            <a:spLocks noGrp="1"/>
          </p:cNvSpPr>
          <p:nvPr>
            <p:ph type="pic" idx="2"/>
          </p:nvPr>
        </p:nvSpPr>
        <p:spPr>
          <a:xfrm>
            <a:off x="4992024" y="1152775"/>
            <a:ext cx="3840300" cy="3416400"/>
          </a:xfrm>
          <a:prstGeom prst="rect">
            <a:avLst/>
          </a:prstGeom>
          <a:noFill/>
          <a:ln>
            <a:noFill/>
          </a:ln>
        </p:spPr>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8" name="Google Shape;68;p1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9" name="Google Shape;69;p1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0" name="Google Shape;70;p1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1" name="Google Shape;71;p1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5" name="Google Shape;75;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6" name="Google Shape;76;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7" name="Google Shape;77;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8" name="Google Shape;78;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 name="Google Shape;79;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 name="Google Shape;80;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4" name="Google Shape;84;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5" name="Google Shape;85;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6" name="Google Shape;86;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7" name="Google Shape;87;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8" name="Google Shape;88;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9" name="Google Shape;89;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 name="Google Shape;90;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 name="Google Shape;91;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9"/>
          <p:cNvSpPr>
            <a:spLocks noGrp="1"/>
          </p:cNvSpPr>
          <p:nvPr>
            <p:ph type="pic" idx="2"/>
          </p:nvPr>
        </p:nvSpPr>
        <p:spPr>
          <a:xfrm>
            <a:off x="4804825" y="1133300"/>
            <a:ext cx="4027500" cy="2392800"/>
          </a:xfrm>
          <a:prstGeom prst="rect">
            <a:avLst/>
          </a:prstGeom>
          <a:noFill/>
          <a:ln>
            <a:noFill/>
          </a:ln>
        </p:spPr>
      </p:sp>
      <p:sp>
        <p:nvSpPr>
          <p:cNvPr id="99" name="Google Shape;99;p19"/>
          <p:cNvSpPr>
            <a:spLocks noGrp="1"/>
          </p:cNvSpPr>
          <p:nvPr>
            <p:ph type="pic" idx="3"/>
          </p:nvPr>
        </p:nvSpPr>
        <p:spPr>
          <a:xfrm>
            <a:off x="311725" y="1133300"/>
            <a:ext cx="4027500" cy="2392800"/>
          </a:xfrm>
          <a:prstGeom prst="rect">
            <a:avLst/>
          </a:prstGeom>
          <a:noFill/>
          <a:ln>
            <a:noFill/>
          </a:ln>
        </p:spPr>
      </p:sp>
      <p:sp>
        <p:nvSpPr>
          <p:cNvPr id="100" name="Google Shape;100;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4" name="Google Shape;104;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a:spLocks noGrp="1"/>
          </p:cNvSpPr>
          <p:nvPr>
            <p:ph type="pic" idx="2"/>
          </p:nvPr>
        </p:nvSpPr>
        <p:spPr>
          <a:xfrm>
            <a:off x="6205225" y="1128325"/>
            <a:ext cx="2627100" cy="2273100"/>
          </a:xfrm>
          <a:prstGeom prst="rect">
            <a:avLst/>
          </a:prstGeom>
          <a:noFill/>
          <a:ln>
            <a:noFill/>
          </a:ln>
        </p:spPr>
      </p:sp>
      <p:sp>
        <p:nvSpPr>
          <p:cNvPr id="108" name="Google Shape;108;p20"/>
          <p:cNvSpPr>
            <a:spLocks noGrp="1"/>
          </p:cNvSpPr>
          <p:nvPr>
            <p:ph type="pic" idx="3"/>
          </p:nvPr>
        </p:nvSpPr>
        <p:spPr>
          <a:xfrm>
            <a:off x="311725" y="1128325"/>
            <a:ext cx="2627100" cy="2273100"/>
          </a:xfrm>
          <a:prstGeom prst="rect">
            <a:avLst/>
          </a:prstGeom>
          <a:noFill/>
          <a:ln>
            <a:noFill/>
          </a:ln>
        </p:spPr>
      </p:sp>
      <p:sp>
        <p:nvSpPr>
          <p:cNvPr id="109" name="Google Shape;109;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 name="Google Shape;110;p20"/>
          <p:cNvSpPr>
            <a:spLocks noGrp="1"/>
          </p:cNvSpPr>
          <p:nvPr>
            <p:ph type="pic" idx="5"/>
          </p:nvPr>
        </p:nvSpPr>
        <p:spPr>
          <a:xfrm>
            <a:off x="3255250" y="1128325"/>
            <a:ext cx="2627100" cy="2273100"/>
          </a:xfrm>
          <a:prstGeom prst="rect">
            <a:avLst/>
          </a:prstGeom>
          <a:noFill/>
          <a:ln>
            <a:noFill/>
          </a:ln>
        </p:spPr>
      </p:sp>
      <p:sp>
        <p:nvSpPr>
          <p:cNvPr id="111" name="Google Shape;111;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6" name="Google Shape;116;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311700" y="445025"/>
            <a:ext cx="8520600" cy="4218300"/>
          </a:xfrm>
          <a:prstGeom prst="rect">
            <a:avLst/>
          </a:prstGeom>
          <a:noFill/>
          <a:ln>
            <a:noFill/>
          </a:ln>
        </p:spPr>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20"/>
        <p:cNvGrpSpPr/>
        <p:nvPr/>
      </p:nvGrpSpPr>
      <p:grpSpPr>
        <a:xfrm>
          <a:off x="0" y="0"/>
          <a:ext cx="0" cy="0"/>
          <a:chOff x="0" y="0"/>
          <a:chExt cx="0" cy="0"/>
        </a:xfrm>
      </p:grpSpPr>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2"/>
          <p:cNvSpPr>
            <a:spLocks noGrp="1"/>
          </p:cNvSpPr>
          <p:nvPr>
            <p:ph type="pic" idx="2"/>
          </p:nvPr>
        </p:nvSpPr>
        <p:spPr>
          <a:xfrm>
            <a:off x="3389600" y="118913"/>
            <a:ext cx="1643700" cy="1535100"/>
          </a:xfrm>
          <a:prstGeom prst="rect">
            <a:avLst/>
          </a:prstGeom>
          <a:noFill/>
          <a:ln>
            <a:noFill/>
          </a:ln>
        </p:spPr>
      </p:sp>
      <p:sp>
        <p:nvSpPr>
          <p:cNvPr id="123" name="Google Shape;123;p22"/>
          <p:cNvSpPr>
            <a:spLocks noGrp="1"/>
          </p:cNvSpPr>
          <p:nvPr>
            <p:ph type="pic" idx="3"/>
          </p:nvPr>
        </p:nvSpPr>
        <p:spPr>
          <a:xfrm>
            <a:off x="5195935" y="118913"/>
            <a:ext cx="1643700" cy="1535100"/>
          </a:xfrm>
          <a:prstGeom prst="rect">
            <a:avLst/>
          </a:prstGeom>
          <a:noFill/>
          <a:ln>
            <a:noFill/>
          </a:ln>
        </p:spPr>
      </p:sp>
      <p:sp>
        <p:nvSpPr>
          <p:cNvPr id="124" name="Google Shape;124;p22"/>
          <p:cNvSpPr>
            <a:spLocks noGrp="1"/>
          </p:cNvSpPr>
          <p:nvPr>
            <p:ph type="pic" idx="4"/>
          </p:nvPr>
        </p:nvSpPr>
        <p:spPr>
          <a:xfrm>
            <a:off x="7002270" y="118913"/>
            <a:ext cx="1643700" cy="1535100"/>
          </a:xfrm>
          <a:prstGeom prst="rect">
            <a:avLst/>
          </a:prstGeom>
          <a:noFill/>
          <a:ln>
            <a:noFill/>
          </a:ln>
        </p:spPr>
      </p:sp>
      <p:sp>
        <p:nvSpPr>
          <p:cNvPr id="125" name="Google Shape;125;p22"/>
          <p:cNvSpPr>
            <a:spLocks noGrp="1"/>
          </p:cNvSpPr>
          <p:nvPr>
            <p:ph type="pic" idx="5"/>
          </p:nvPr>
        </p:nvSpPr>
        <p:spPr>
          <a:xfrm>
            <a:off x="3389588" y="1804212"/>
            <a:ext cx="1643700" cy="1535100"/>
          </a:xfrm>
          <a:prstGeom prst="rect">
            <a:avLst/>
          </a:prstGeom>
          <a:noFill/>
          <a:ln>
            <a:noFill/>
          </a:ln>
        </p:spPr>
      </p:sp>
      <p:sp>
        <p:nvSpPr>
          <p:cNvPr id="126" name="Google Shape;126;p22"/>
          <p:cNvSpPr>
            <a:spLocks noGrp="1"/>
          </p:cNvSpPr>
          <p:nvPr>
            <p:ph type="pic" idx="6"/>
          </p:nvPr>
        </p:nvSpPr>
        <p:spPr>
          <a:xfrm>
            <a:off x="5195922" y="1804212"/>
            <a:ext cx="1643700" cy="1535100"/>
          </a:xfrm>
          <a:prstGeom prst="rect">
            <a:avLst/>
          </a:prstGeom>
          <a:noFill/>
          <a:ln>
            <a:noFill/>
          </a:ln>
        </p:spPr>
      </p:sp>
      <p:sp>
        <p:nvSpPr>
          <p:cNvPr id="127" name="Google Shape;127;p22"/>
          <p:cNvSpPr>
            <a:spLocks noGrp="1"/>
          </p:cNvSpPr>
          <p:nvPr>
            <p:ph type="pic" idx="7"/>
          </p:nvPr>
        </p:nvSpPr>
        <p:spPr>
          <a:xfrm>
            <a:off x="7002257" y="1804212"/>
            <a:ext cx="1643700" cy="1535100"/>
          </a:xfrm>
          <a:prstGeom prst="rect">
            <a:avLst/>
          </a:prstGeom>
          <a:noFill/>
          <a:ln>
            <a:noFill/>
          </a:ln>
        </p:spPr>
      </p:sp>
      <p:sp>
        <p:nvSpPr>
          <p:cNvPr id="128" name="Google Shape;128;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2"/>
          <p:cNvSpPr>
            <a:spLocks noGrp="1"/>
          </p:cNvSpPr>
          <p:nvPr>
            <p:ph type="pic" idx="8"/>
          </p:nvPr>
        </p:nvSpPr>
        <p:spPr>
          <a:xfrm>
            <a:off x="3389588" y="3489487"/>
            <a:ext cx="1643700" cy="1535100"/>
          </a:xfrm>
          <a:prstGeom prst="rect">
            <a:avLst/>
          </a:prstGeom>
          <a:noFill/>
          <a:ln>
            <a:noFill/>
          </a:ln>
        </p:spPr>
      </p:sp>
      <p:sp>
        <p:nvSpPr>
          <p:cNvPr id="130" name="Google Shape;130;p22"/>
          <p:cNvSpPr>
            <a:spLocks noGrp="1"/>
          </p:cNvSpPr>
          <p:nvPr>
            <p:ph type="pic" idx="9"/>
          </p:nvPr>
        </p:nvSpPr>
        <p:spPr>
          <a:xfrm>
            <a:off x="5195922" y="3489487"/>
            <a:ext cx="1643700" cy="1535100"/>
          </a:xfrm>
          <a:prstGeom prst="rect">
            <a:avLst/>
          </a:prstGeom>
          <a:noFill/>
          <a:ln>
            <a:noFill/>
          </a:ln>
        </p:spPr>
      </p:sp>
      <p:sp>
        <p:nvSpPr>
          <p:cNvPr id="131" name="Google Shape;131;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34" name="Google Shape;134;p2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35" name="Google Shape;13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4"/>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39" name="Google Shape;139;p24"/>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40" name="Google Shape;14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43" name="Google Shape;143;p25"/>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4" name="Google Shape;144;p25"/>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5" name="Google Shape;145;p25"/>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6" name="Google Shape;146;p25"/>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7" name="Google Shape;147;p25"/>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8" name="Google Shape;148;p25"/>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9" name="Google Shape;149;p25"/>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0" name="Google Shape;150;p25"/>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1" name="Google Shape;151;p25"/>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2" name="Google Shape;152;p25"/>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3" name="Google Shape;153;p25"/>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4" name="Google Shape;154;p25"/>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5" name="Google Shape;155;p25"/>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6" name="Google Shape;156;p25"/>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7" name="Google Shape;157;p25"/>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8" name="Google Shape;158;p25"/>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9" name="Google Shape;159;p25"/>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60" name="Google Shape;160;p25"/>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1" name="Google Shape;161;p2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162"/>
        <p:cNvGrpSpPr/>
        <p:nvPr/>
      </p:nvGrpSpPr>
      <p:grpSpPr>
        <a:xfrm>
          <a:off x="0" y="0"/>
          <a:ext cx="0" cy="0"/>
          <a:chOff x="0" y="0"/>
          <a:chExt cx="0" cy="0"/>
        </a:xfrm>
      </p:grpSpPr>
      <p:sp>
        <p:nvSpPr>
          <p:cNvPr id="163" name="Google Shape;163;p26"/>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165" name="Google Shape;165;p26"/>
          <p:cNvSpPr>
            <a:spLocks noGrp="1"/>
          </p:cNvSpPr>
          <p:nvPr>
            <p:ph type="pic" idx="2"/>
          </p:nvPr>
        </p:nvSpPr>
        <p:spPr>
          <a:xfrm>
            <a:off x="3915225" y="1631250"/>
            <a:ext cx="4441200" cy="3009900"/>
          </a:xfrm>
          <a:prstGeom prst="roundRect">
            <a:avLst>
              <a:gd name="adj" fmla="val 16667"/>
            </a:avLst>
          </a:prstGeom>
          <a:noFill/>
          <a:ln>
            <a:noFill/>
          </a:ln>
        </p:spPr>
      </p:sp>
      <p:sp>
        <p:nvSpPr>
          <p:cNvPr id="166" name="Google Shape;166;p26"/>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7" name="Google Shape;167;p26"/>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68" name="Google Shape;168;p2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169"/>
        <p:cNvGrpSpPr/>
        <p:nvPr/>
      </p:nvGrpSpPr>
      <p:grpSpPr>
        <a:xfrm>
          <a:off x="0" y="0"/>
          <a:ext cx="0" cy="0"/>
          <a:chOff x="0" y="0"/>
          <a:chExt cx="0" cy="0"/>
        </a:xfrm>
      </p:grpSpPr>
      <p:sp>
        <p:nvSpPr>
          <p:cNvPr id="170" name="Google Shape;170;p27"/>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72" name="Google Shape;172;p27"/>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3" name="Google Shape;173;p27"/>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4" name="Google Shape;174;p2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175"/>
        <p:cNvGrpSpPr/>
        <p:nvPr/>
      </p:nvGrpSpPr>
      <p:grpSpPr>
        <a:xfrm>
          <a:off x="0" y="0"/>
          <a:ext cx="0" cy="0"/>
          <a:chOff x="0" y="0"/>
          <a:chExt cx="0" cy="0"/>
        </a:xfrm>
      </p:grpSpPr>
      <p:sp>
        <p:nvSpPr>
          <p:cNvPr id="176" name="Google Shape;176;p28"/>
          <p:cNvSpPr>
            <a:spLocks noGrp="1"/>
          </p:cNvSpPr>
          <p:nvPr>
            <p:ph type="pic" idx="2"/>
          </p:nvPr>
        </p:nvSpPr>
        <p:spPr>
          <a:xfrm>
            <a:off x="791150" y="522900"/>
            <a:ext cx="1294800" cy="1918500"/>
          </a:xfrm>
          <a:prstGeom prst="rect">
            <a:avLst/>
          </a:prstGeom>
          <a:noFill/>
          <a:ln>
            <a:noFill/>
          </a:ln>
        </p:spPr>
      </p:sp>
      <p:sp>
        <p:nvSpPr>
          <p:cNvPr id="177" name="Google Shape;177;p28"/>
          <p:cNvSpPr>
            <a:spLocks noGrp="1"/>
          </p:cNvSpPr>
          <p:nvPr>
            <p:ph type="pic" idx="3"/>
          </p:nvPr>
        </p:nvSpPr>
        <p:spPr>
          <a:xfrm>
            <a:off x="2355375" y="522900"/>
            <a:ext cx="1294800" cy="1918500"/>
          </a:xfrm>
          <a:prstGeom prst="rect">
            <a:avLst/>
          </a:prstGeom>
          <a:noFill/>
          <a:ln>
            <a:noFill/>
          </a:ln>
        </p:spPr>
      </p:sp>
      <p:sp>
        <p:nvSpPr>
          <p:cNvPr id="178" name="Google Shape;178;p28"/>
          <p:cNvSpPr>
            <a:spLocks noGrp="1"/>
          </p:cNvSpPr>
          <p:nvPr>
            <p:ph type="pic" idx="4"/>
          </p:nvPr>
        </p:nvSpPr>
        <p:spPr>
          <a:xfrm>
            <a:off x="3921313" y="522900"/>
            <a:ext cx="1294800" cy="1918500"/>
          </a:xfrm>
          <a:prstGeom prst="rect">
            <a:avLst/>
          </a:prstGeom>
          <a:noFill/>
          <a:ln>
            <a:noFill/>
          </a:ln>
        </p:spPr>
      </p:sp>
      <p:sp>
        <p:nvSpPr>
          <p:cNvPr id="179" name="Google Shape;179;p28"/>
          <p:cNvSpPr>
            <a:spLocks noGrp="1"/>
          </p:cNvSpPr>
          <p:nvPr>
            <p:ph type="pic" idx="5"/>
          </p:nvPr>
        </p:nvSpPr>
        <p:spPr>
          <a:xfrm>
            <a:off x="5491588" y="522900"/>
            <a:ext cx="1294800" cy="1918500"/>
          </a:xfrm>
          <a:prstGeom prst="rect">
            <a:avLst/>
          </a:prstGeom>
          <a:noFill/>
          <a:ln>
            <a:noFill/>
          </a:ln>
        </p:spPr>
      </p:sp>
      <p:sp>
        <p:nvSpPr>
          <p:cNvPr id="180" name="Google Shape;180;p28"/>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181" name="Google Shape;181;p28"/>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82" name="Google Shape;182;p28"/>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3" name="Google Shape;183;p28"/>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4" name="Google Shape;184;p28"/>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5" name="Google Shape;185;p28"/>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6" name="Google Shape;186;p28"/>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7" name="Google Shape;187;p28"/>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8" name="Google Shape;188;p28"/>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9" name="Google Shape;189;p28"/>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90" name="Google Shape;190;p2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193" name="Google Shape;193;p29"/>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94" name="Google Shape;194;p2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195"/>
        <p:cNvGrpSpPr/>
        <p:nvPr/>
      </p:nvGrpSpPr>
      <p:grpSpPr>
        <a:xfrm>
          <a:off x="0" y="0"/>
          <a:ext cx="0" cy="0"/>
          <a:chOff x="0" y="0"/>
          <a:chExt cx="0" cy="0"/>
        </a:xfrm>
      </p:grpSpPr>
      <p:sp>
        <p:nvSpPr>
          <p:cNvPr id="196" name="Google Shape;196;p30"/>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97" name="Google Shape;197;p30"/>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198" name="Google Shape;198;p30"/>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2" name="Google Shape;202;p31"/>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3" name="Google Shape;203;p31"/>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4" name="Google Shape;204;p31"/>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5" name="Google Shape;205;p3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06" name="Google Shape;206;p31"/>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07" name="Google Shape;207;p3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10" name="Google Shape;210;p32"/>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11" name="Google Shape;21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14" name="Google Shape;214;p3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15" name="Google Shape;21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16"/>
        <p:cNvGrpSpPr/>
        <p:nvPr/>
      </p:nvGrpSpPr>
      <p:grpSpPr>
        <a:xfrm>
          <a:off x="0" y="0"/>
          <a:ext cx="0" cy="0"/>
          <a:chOff x="0" y="0"/>
          <a:chExt cx="0" cy="0"/>
        </a:xfrm>
      </p:grpSpPr>
      <p:sp>
        <p:nvSpPr>
          <p:cNvPr id="217" name="Google Shape;217;p34"/>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9" name="Google Shape;219;p34"/>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20" name="Google Shape;220;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34"/>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35"/>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25" name="Google Shape;225;p35"/>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26" name="Google Shape;226;p35"/>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27" name="Google Shape;227;p35"/>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28" name="Google Shape;228;p35"/>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9" name="Google Shape;229;p35"/>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0" name="Google Shape;230;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33" name="Google Shape;233;p36"/>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34" name="Google Shape;23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35"/>
        <p:cNvGrpSpPr/>
        <p:nvPr/>
      </p:nvGrpSpPr>
      <p:grpSpPr>
        <a:xfrm>
          <a:off x="0" y="0"/>
          <a:ext cx="0" cy="0"/>
          <a:chOff x="0" y="0"/>
          <a:chExt cx="0" cy="0"/>
        </a:xfrm>
      </p:grpSpPr>
      <p:sp>
        <p:nvSpPr>
          <p:cNvPr id="236" name="Google Shape;236;p37"/>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38" name="Google Shape;238;p37"/>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39" name="Google Shape;239;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40"/>
        <p:cNvGrpSpPr/>
        <p:nvPr/>
      </p:nvGrpSpPr>
      <p:grpSpPr>
        <a:xfrm>
          <a:off x="0" y="0"/>
          <a:ext cx="0" cy="0"/>
          <a:chOff x="0" y="0"/>
          <a:chExt cx="0" cy="0"/>
        </a:xfrm>
      </p:grpSpPr>
      <p:sp>
        <p:nvSpPr>
          <p:cNvPr id="241" name="Google Shape;241;p38"/>
          <p:cNvSpPr>
            <a:spLocks noGrp="1"/>
          </p:cNvSpPr>
          <p:nvPr>
            <p:ph type="pic" idx="2"/>
          </p:nvPr>
        </p:nvSpPr>
        <p:spPr>
          <a:xfrm>
            <a:off x="0" y="0"/>
            <a:ext cx="9144000" cy="5143500"/>
          </a:xfrm>
          <a:prstGeom prst="rect">
            <a:avLst/>
          </a:prstGeom>
          <a:noFill/>
          <a:ln>
            <a:noFill/>
          </a:ln>
        </p:spPr>
      </p:sp>
      <p:sp>
        <p:nvSpPr>
          <p:cNvPr id="242" name="Google Shape;242;p38"/>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43" name="Google Shape;243;p38"/>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44" name="Google Shape;244;p38"/>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45" name="Google Shape;24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46"/>
        <p:cNvGrpSpPr/>
        <p:nvPr/>
      </p:nvGrpSpPr>
      <p:grpSpPr>
        <a:xfrm>
          <a:off x="0" y="0"/>
          <a:ext cx="0" cy="0"/>
          <a:chOff x="0" y="0"/>
          <a:chExt cx="0" cy="0"/>
        </a:xfrm>
      </p:grpSpPr>
      <p:sp>
        <p:nvSpPr>
          <p:cNvPr id="247" name="Google Shape;247;p39"/>
          <p:cNvSpPr>
            <a:spLocks noGrp="1"/>
          </p:cNvSpPr>
          <p:nvPr>
            <p:ph type="pic" idx="2"/>
          </p:nvPr>
        </p:nvSpPr>
        <p:spPr>
          <a:xfrm>
            <a:off x="5485725" y="523025"/>
            <a:ext cx="3135300" cy="4097700"/>
          </a:xfrm>
          <a:prstGeom prst="roundRect">
            <a:avLst>
              <a:gd name="adj" fmla="val 16667"/>
            </a:avLst>
          </a:prstGeom>
          <a:noFill/>
          <a:ln>
            <a:noFill/>
          </a:ln>
        </p:spPr>
      </p:sp>
      <p:sp>
        <p:nvSpPr>
          <p:cNvPr id="248" name="Google Shape;248;p39"/>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49" name="Google Shape;249;p39"/>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50" name="Google Shape;250;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51"/>
        <p:cNvGrpSpPr/>
        <p:nvPr/>
      </p:nvGrpSpPr>
      <p:grpSpPr>
        <a:xfrm>
          <a:off x="0" y="0"/>
          <a:ext cx="0" cy="0"/>
          <a:chOff x="0" y="0"/>
          <a:chExt cx="0" cy="0"/>
        </a:xfrm>
      </p:grpSpPr>
      <p:sp>
        <p:nvSpPr>
          <p:cNvPr id="252" name="Google Shape;252;p40"/>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p40"/>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p40"/>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5" name="Google Shape;255;p40"/>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56" name="Google Shape;256;p40"/>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7" name="Google Shape;257;p40"/>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58" name="Google Shape;258;p40"/>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259" name="Google Shape;259;p40"/>
          <p:cNvSpPr>
            <a:spLocks noGrp="1"/>
          </p:cNvSpPr>
          <p:nvPr>
            <p:ph type="pic" idx="7"/>
          </p:nvPr>
        </p:nvSpPr>
        <p:spPr>
          <a:xfrm>
            <a:off x="7049625" y="523025"/>
            <a:ext cx="1305900" cy="1918500"/>
          </a:xfrm>
          <a:prstGeom prst="roundRect">
            <a:avLst>
              <a:gd name="adj" fmla="val 16667"/>
            </a:avLst>
          </a:prstGeom>
          <a:noFill/>
          <a:ln>
            <a:noFill/>
          </a:ln>
        </p:spPr>
      </p:sp>
      <p:sp>
        <p:nvSpPr>
          <p:cNvPr id="260" name="Google Shape;260;p40"/>
          <p:cNvSpPr>
            <a:spLocks noGrp="1"/>
          </p:cNvSpPr>
          <p:nvPr>
            <p:ph type="pic" idx="8"/>
          </p:nvPr>
        </p:nvSpPr>
        <p:spPr>
          <a:xfrm>
            <a:off x="784775" y="522100"/>
            <a:ext cx="1305900" cy="1918500"/>
          </a:xfrm>
          <a:prstGeom prst="roundRect">
            <a:avLst>
              <a:gd name="adj" fmla="val 16667"/>
            </a:avLst>
          </a:prstGeom>
          <a:noFill/>
          <a:ln>
            <a:noFill/>
          </a:ln>
        </p:spPr>
      </p:sp>
      <p:sp>
        <p:nvSpPr>
          <p:cNvPr id="261" name="Google Shape;261;p40"/>
          <p:cNvSpPr>
            <a:spLocks noGrp="1"/>
          </p:cNvSpPr>
          <p:nvPr>
            <p:ph type="pic" idx="9"/>
          </p:nvPr>
        </p:nvSpPr>
        <p:spPr>
          <a:xfrm>
            <a:off x="2343950" y="523500"/>
            <a:ext cx="1305900" cy="1918500"/>
          </a:xfrm>
          <a:prstGeom prst="roundRect">
            <a:avLst>
              <a:gd name="adj" fmla="val 16667"/>
            </a:avLst>
          </a:prstGeom>
          <a:noFill/>
          <a:ln>
            <a:noFill/>
          </a:ln>
        </p:spPr>
      </p:sp>
      <p:sp>
        <p:nvSpPr>
          <p:cNvPr id="262" name="Google Shape;262;p40"/>
          <p:cNvSpPr>
            <a:spLocks noGrp="1"/>
          </p:cNvSpPr>
          <p:nvPr>
            <p:ph type="pic" idx="13"/>
          </p:nvPr>
        </p:nvSpPr>
        <p:spPr>
          <a:xfrm>
            <a:off x="3915213" y="523500"/>
            <a:ext cx="1305900" cy="1918500"/>
          </a:xfrm>
          <a:prstGeom prst="roundRect">
            <a:avLst>
              <a:gd name="adj" fmla="val 16667"/>
            </a:avLst>
          </a:prstGeom>
          <a:noFill/>
          <a:ln>
            <a:noFill/>
          </a:ln>
        </p:spPr>
      </p:sp>
      <p:sp>
        <p:nvSpPr>
          <p:cNvPr id="263" name="Google Shape;263;p40"/>
          <p:cNvSpPr>
            <a:spLocks noGrp="1"/>
          </p:cNvSpPr>
          <p:nvPr>
            <p:ph type="pic" idx="14"/>
          </p:nvPr>
        </p:nvSpPr>
        <p:spPr>
          <a:xfrm>
            <a:off x="5490975" y="523500"/>
            <a:ext cx="1305900" cy="1918500"/>
          </a:xfrm>
          <a:prstGeom prst="roundRect">
            <a:avLst>
              <a:gd name="adj" fmla="val 16667"/>
            </a:avLst>
          </a:prstGeom>
          <a:noFill/>
          <a:ln>
            <a:noFill/>
          </a:ln>
        </p:spPr>
      </p:sp>
      <p:sp>
        <p:nvSpPr>
          <p:cNvPr id="264" name="Google Shape;264;p40"/>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5" name="Google Shape;265;p40"/>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66" name="Google Shape;266;p40"/>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7" name="Google Shape;267;p40"/>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8" name="Google Shape;268;p40"/>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9" name="Google Shape;269;p40"/>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70" name="Google Shape;270;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271"/>
        <p:cNvGrpSpPr/>
        <p:nvPr/>
      </p:nvGrpSpPr>
      <p:grpSpPr>
        <a:xfrm>
          <a:off x="0" y="0"/>
          <a:ext cx="0" cy="0"/>
          <a:chOff x="0" y="0"/>
          <a:chExt cx="0" cy="0"/>
        </a:xfrm>
      </p:grpSpPr>
      <p:sp>
        <p:nvSpPr>
          <p:cNvPr id="272" name="Google Shape;272;p41"/>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3" name="Google Shape;273;p41"/>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274" name="Google Shape;274;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278" name="Google Shape;2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279"/>
        <p:cNvGrpSpPr/>
        <p:nvPr/>
      </p:nvGrpSpPr>
      <p:grpSpPr>
        <a:xfrm>
          <a:off x="0" y="0"/>
          <a:ext cx="0" cy="0"/>
          <a:chOff x="0" y="0"/>
          <a:chExt cx="0" cy="0"/>
        </a:xfrm>
      </p:grpSpPr>
      <p:sp>
        <p:nvSpPr>
          <p:cNvPr id="280" name="Google Shape;280;p43"/>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43"/>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2" name="Google Shape;282;p43"/>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3" name="Google Shape;283;p43"/>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4" name="Google Shape;284;p43"/>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5" name="Google Shape;285;p43"/>
          <p:cNvSpPr>
            <a:spLocks noGrp="1"/>
          </p:cNvSpPr>
          <p:nvPr>
            <p:ph type="pic" idx="5"/>
          </p:nvPr>
        </p:nvSpPr>
        <p:spPr>
          <a:xfrm>
            <a:off x="7049625" y="1588125"/>
            <a:ext cx="1305900" cy="1918500"/>
          </a:xfrm>
          <a:prstGeom prst="roundRect">
            <a:avLst>
              <a:gd name="adj" fmla="val 16667"/>
            </a:avLst>
          </a:prstGeom>
          <a:noFill/>
          <a:ln>
            <a:noFill/>
          </a:ln>
        </p:spPr>
      </p:sp>
      <p:sp>
        <p:nvSpPr>
          <p:cNvPr id="286" name="Google Shape;286;p43"/>
          <p:cNvSpPr>
            <a:spLocks noGrp="1"/>
          </p:cNvSpPr>
          <p:nvPr>
            <p:ph type="pic" idx="6"/>
          </p:nvPr>
        </p:nvSpPr>
        <p:spPr>
          <a:xfrm>
            <a:off x="3915213" y="1588600"/>
            <a:ext cx="1305900" cy="1918500"/>
          </a:xfrm>
          <a:prstGeom prst="roundRect">
            <a:avLst>
              <a:gd name="adj" fmla="val 16667"/>
            </a:avLst>
          </a:prstGeom>
          <a:noFill/>
          <a:ln>
            <a:noFill/>
          </a:ln>
        </p:spPr>
      </p:sp>
      <p:sp>
        <p:nvSpPr>
          <p:cNvPr id="287" name="Google Shape;287;p43"/>
          <p:cNvSpPr>
            <a:spLocks noGrp="1"/>
          </p:cNvSpPr>
          <p:nvPr>
            <p:ph type="pic" idx="7"/>
          </p:nvPr>
        </p:nvSpPr>
        <p:spPr>
          <a:xfrm>
            <a:off x="5490975" y="1588600"/>
            <a:ext cx="1305900" cy="1918500"/>
          </a:xfrm>
          <a:prstGeom prst="roundRect">
            <a:avLst>
              <a:gd name="adj" fmla="val 16667"/>
            </a:avLst>
          </a:prstGeom>
          <a:noFill/>
          <a:ln>
            <a:noFill/>
          </a:ln>
        </p:spPr>
      </p:sp>
      <p:sp>
        <p:nvSpPr>
          <p:cNvPr id="288" name="Google Shape;288;p43"/>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9" name="Google Shape;289;p43"/>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0" name="Google Shape;290;p43"/>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1" name="Google Shape;291;p43"/>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292" name="Google Shape;292;p43"/>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3" name="Google Shape;293;p43"/>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4" name="Google Shape;29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295"/>
        <p:cNvGrpSpPr/>
        <p:nvPr/>
      </p:nvGrpSpPr>
      <p:grpSpPr>
        <a:xfrm>
          <a:off x="0" y="0"/>
          <a:ext cx="0" cy="0"/>
          <a:chOff x="0" y="0"/>
          <a:chExt cx="0" cy="0"/>
        </a:xfrm>
      </p:grpSpPr>
      <p:sp>
        <p:nvSpPr>
          <p:cNvPr id="296" name="Google Shape;296;p44"/>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7" name="Google Shape;297;p44"/>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98" name="Google Shape;298;p44"/>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299" name="Google Shape;299;p44"/>
          <p:cNvSpPr>
            <a:spLocks noGrp="1"/>
          </p:cNvSpPr>
          <p:nvPr>
            <p:ph type="pic" idx="3"/>
          </p:nvPr>
        </p:nvSpPr>
        <p:spPr>
          <a:xfrm>
            <a:off x="7049625" y="523025"/>
            <a:ext cx="1305900" cy="1918500"/>
          </a:xfrm>
          <a:prstGeom prst="roundRect">
            <a:avLst>
              <a:gd name="adj" fmla="val 16667"/>
            </a:avLst>
          </a:prstGeom>
          <a:noFill/>
          <a:ln>
            <a:noFill/>
          </a:ln>
        </p:spPr>
      </p:sp>
      <p:sp>
        <p:nvSpPr>
          <p:cNvPr id="300" name="Google Shape;300;p44"/>
          <p:cNvSpPr>
            <a:spLocks noGrp="1"/>
          </p:cNvSpPr>
          <p:nvPr>
            <p:ph type="pic" idx="4"/>
          </p:nvPr>
        </p:nvSpPr>
        <p:spPr>
          <a:xfrm>
            <a:off x="784775" y="522100"/>
            <a:ext cx="1305900" cy="1918500"/>
          </a:xfrm>
          <a:prstGeom prst="roundRect">
            <a:avLst>
              <a:gd name="adj" fmla="val 16667"/>
            </a:avLst>
          </a:prstGeom>
          <a:noFill/>
          <a:ln>
            <a:noFill/>
          </a:ln>
        </p:spPr>
      </p:sp>
      <p:sp>
        <p:nvSpPr>
          <p:cNvPr id="301" name="Google Shape;301;p44"/>
          <p:cNvSpPr>
            <a:spLocks noGrp="1"/>
          </p:cNvSpPr>
          <p:nvPr>
            <p:ph type="pic" idx="5"/>
          </p:nvPr>
        </p:nvSpPr>
        <p:spPr>
          <a:xfrm>
            <a:off x="2343950" y="523500"/>
            <a:ext cx="1305900" cy="1918500"/>
          </a:xfrm>
          <a:prstGeom prst="roundRect">
            <a:avLst>
              <a:gd name="adj" fmla="val 16667"/>
            </a:avLst>
          </a:prstGeom>
          <a:noFill/>
          <a:ln>
            <a:noFill/>
          </a:ln>
        </p:spPr>
      </p:sp>
      <p:sp>
        <p:nvSpPr>
          <p:cNvPr id="302" name="Google Shape;302;p44"/>
          <p:cNvSpPr>
            <a:spLocks noGrp="1"/>
          </p:cNvSpPr>
          <p:nvPr>
            <p:ph type="pic" idx="6"/>
          </p:nvPr>
        </p:nvSpPr>
        <p:spPr>
          <a:xfrm>
            <a:off x="3915213" y="523500"/>
            <a:ext cx="1305900" cy="1918500"/>
          </a:xfrm>
          <a:prstGeom prst="roundRect">
            <a:avLst>
              <a:gd name="adj" fmla="val 16667"/>
            </a:avLst>
          </a:prstGeom>
          <a:noFill/>
          <a:ln>
            <a:noFill/>
          </a:ln>
        </p:spPr>
      </p:sp>
      <p:sp>
        <p:nvSpPr>
          <p:cNvPr id="303" name="Google Shape;303;p44"/>
          <p:cNvSpPr>
            <a:spLocks noGrp="1"/>
          </p:cNvSpPr>
          <p:nvPr>
            <p:ph type="pic" idx="7"/>
          </p:nvPr>
        </p:nvSpPr>
        <p:spPr>
          <a:xfrm>
            <a:off x="5490975" y="523500"/>
            <a:ext cx="1305900" cy="1918500"/>
          </a:xfrm>
          <a:prstGeom prst="roundRect">
            <a:avLst>
              <a:gd name="adj" fmla="val 16667"/>
            </a:avLst>
          </a:prstGeom>
          <a:noFill/>
          <a:ln>
            <a:noFill/>
          </a:ln>
        </p:spPr>
      </p:sp>
      <p:sp>
        <p:nvSpPr>
          <p:cNvPr id="304" name="Google Shape;304;p44"/>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5" name="Google Shape;305;p44"/>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06" name="Google Shape;306;p44"/>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7" name="Google Shape;307;p44"/>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8" name="Google Shape;308;p44"/>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9" name="Google Shape;309;p44"/>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0" name="Google Shape;310;p44"/>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1" name="Google Shape;311;p44"/>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2" name="Google Shape;312;p44"/>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3" name="Google Shape;313;p44"/>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4" name="Google Shape;314;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15"/>
        <p:cNvGrpSpPr/>
        <p:nvPr/>
      </p:nvGrpSpPr>
      <p:grpSpPr>
        <a:xfrm>
          <a:off x="0" y="0"/>
          <a:ext cx="0" cy="0"/>
          <a:chOff x="0" y="0"/>
          <a:chExt cx="0" cy="0"/>
        </a:xfrm>
      </p:grpSpPr>
      <p:sp>
        <p:nvSpPr>
          <p:cNvPr id="316" name="Google Shape;316;p45"/>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45"/>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18" name="Google Shape;318;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1" name="Google Shape;321;p46"/>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22" name="Google Shape;322;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47">
            <a:alphaModFix/>
          </a:blip>
          <a:stretch>
            <a:fillRect/>
          </a:stretch>
        </p:blipFill>
        <p:spPr>
          <a:xfrm>
            <a:off x="47895" y="4749850"/>
            <a:ext cx="979425" cy="329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4600" dirty="0"/>
              <a:t>Spatial Autocorrelation</a:t>
            </a:r>
            <a:endParaRPr sz="4600" dirty="0"/>
          </a:p>
        </p:txBody>
      </p:sp>
      <p:sp>
        <p:nvSpPr>
          <p:cNvPr id="328" name="Google Shape;328;p47"/>
          <p:cNvSpPr txBox="1">
            <a:spLocks noGrp="1"/>
          </p:cNvSpPr>
          <p:nvPr>
            <p:ph type="body" idx="1"/>
          </p:nvPr>
        </p:nvSpPr>
        <p:spPr>
          <a:xfrm>
            <a:off x="3586239" y="4036218"/>
            <a:ext cx="1971522" cy="317153"/>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dirty="0"/>
              <a:t>HYESOP SHIN</a:t>
            </a:r>
            <a:endParaRPr sz="1800" dirty="0"/>
          </a:p>
        </p:txBody>
      </p:sp>
      <p:sp>
        <p:nvSpPr>
          <p:cNvPr id="329" name="Google Shape;329;p47"/>
          <p:cNvSpPr txBox="1">
            <a:spLocks noGrp="1"/>
          </p:cNvSpPr>
          <p:nvPr>
            <p:ph type="subTitle" idx="2"/>
          </p:nvPr>
        </p:nvSpPr>
        <p:spPr>
          <a:xfrm>
            <a:off x="2857500" y="2022433"/>
            <a:ext cx="37656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dirty="0"/>
              <a:t>Global Moran’s I</a:t>
            </a:r>
          </a:p>
          <a:p>
            <a:pPr marL="0" lvl="0" indent="0" algn="ctr" rtl="0">
              <a:spcBef>
                <a:spcPts val="0"/>
              </a:spcBef>
              <a:spcAft>
                <a:spcPts val="0"/>
              </a:spcAft>
              <a:buClr>
                <a:schemeClr val="lt1"/>
              </a:buClr>
              <a:buSzPts val="1100"/>
              <a:buNone/>
            </a:pPr>
            <a:r>
              <a:rPr lang="en" dirty="0"/>
              <a:t>Local Moran’s I</a:t>
            </a:r>
          </a:p>
          <a:p>
            <a:pPr marL="0" lvl="0" indent="0" algn="ctr" rtl="0">
              <a:spcBef>
                <a:spcPts val="0"/>
              </a:spcBef>
              <a:spcAft>
                <a:spcPts val="0"/>
              </a:spcAft>
              <a:buClr>
                <a:schemeClr val="lt1"/>
              </a:buClr>
              <a:buSzPts val="1100"/>
              <a:buNone/>
            </a:pPr>
            <a:r>
              <a:rPr lang="en" dirty="0" err="1"/>
              <a:t>Getis</a:t>
            </a:r>
            <a:r>
              <a:rPr lang="en" dirty="0"/>
              <a:t> Ord (Gi*)</a:t>
            </a:r>
          </a:p>
          <a:p>
            <a:pPr marL="0" lvl="0" indent="0" algn="ctr" rtl="0">
              <a:spcBef>
                <a:spcPts val="0"/>
              </a:spcBef>
              <a:spcAft>
                <a:spcPts val="0"/>
              </a:spcAft>
              <a:buClr>
                <a:schemeClr val="lt1"/>
              </a:buClr>
              <a:buSzPts val="1100"/>
              <a:buNone/>
            </a:pPr>
            <a:endParaRPr dirty="0"/>
          </a:p>
        </p:txBody>
      </p:sp>
      <p:sp>
        <p:nvSpPr>
          <p:cNvPr id="330" name="Google Shape;330;p47"/>
          <p:cNvSpPr txBox="1"/>
          <p:nvPr/>
        </p:nvSpPr>
        <p:spPr>
          <a:xfrm>
            <a:off x="427825" y="142600"/>
            <a:ext cx="4144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latin typeface="Barlow Light"/>
                <a:ea typeface="Barlow Light"/>
                <a:cs typeface="Barlow Light"/>
                <a:sym typeface="Barlow Light"/>
              </a:rPr>
              <a:t>Week 7: 29th April 2025</a:t>
            </a:r>
            <a:endParaRPr sz="1500" dirty="0">
              <a:solidFill>
                <a:schemeClr val="dk1"/>
              </a:solidFill>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graph?</a:t>
            </a:r>
            <a:endParaRPr/>
          </a:p>
        </p:txBody>
      </p:sp>
      <p:sp>
        <p:nvSpPr>
          <p:cNvPr id="414" name="Google Shape;41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context a graph is:</a:t>
            </a:r>
            <a:endParaRPr sz="1900"/>
          </a:p>
          <a:p>
            <a:pPr marL="457200" lvl="0" indent="-349250" algn="l" rtl="0">
              <a:spcBef>
                <a:spcPts val="0"/>
              </a:spcBef>
              <a:spcAft>
                <a:spcPts val="0"/>
              </a:spcAft>
              <a:buSzPts val="1900"/>
              <a:buChar char="●"/>
            </a:pPr>
            <a:r>
              <a:rPr lang="en" sz="1900"/>
              <a:t>A data structure that consists of a set of objects called nodes and</a:t>
            </a:r>
            <a:endParaRPr sz="1900"/>
          </a:p>
          <a:p>
            <a:pPr marL="457200" lvl="0" indent="-349250" algn="l" rtl="0">
              <a:spcBef>
                <a:spcPts val="0"/>
              </a:spcBef>
              <a:spcAft>
                <a:spcPts val="0"/>
              </a:spcAft>
              <a:buSzPts val="1900"/>
              <a:buChar char="●"/>
            </a:pPr>
            <a:r>
              <a:rPr lang="en" sz="1900"/>
              <a:t>A set of connections between them called edges</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2200" i="1"/>
          </a:p>
        </p:txBody>
      </p:sp>
      <p:pic>
        <p:nvPicPr>
          <p:cNvPr id="415" name="Google Shape;415;p57"/>
          <p:cNvPicPr preferRelativeResize="0"/>
          <p:nvPr/>
        </p:nvPicPr>
        <p:blipFill>
          <a:blip r:embed="rId3">
            <a:alphaModFix/>
          </a:blip>
          <a:stretch>
            <a:fillRect/>
          </a:stretch>
        </p:blipFill>
        <p:spPr>
          <a:xfrm>
            <a:off x="5473275" y="2237150"/>
            <a:ext cx="2786725" cy="2797000"/>
          </a:xfrm>
          <a:prstGeom prst="rect">
            <a:avLst/>
          </a:prstGeom>
          <a:noFill/>
          <a:ln>
            <a:noFill/>
          </a:ln>
        </p:spPr>
      </p:pic>
      <p:pic>
        <p:nvPicPr>
          <p:cNvPr id="416" name="Google Shape;416;p57"/>
          <p:cNvPicPr preferRelativeResize="0"/>
          <p:nvPr/>
        </p:nvPicPr>
        <p:blipFill>
          <a:blip r:embed="rId4">
            <a:alphaModFix/>
          </a:blip>
          <a:stretch>
            <a:fillRect/>
          </a:stretch>
        </p:blipFill>
        <p:spPr>
          <a:xfrm>
            <a:off x="807325" y="2496525"/>
            <a:ext cx="4229100" cy="200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neighbour?</a:t>
            </a:r>
            <a:endParaRPr/>
          </a:p>
        </p:txBody>
      </p:sp>
      <p:sp>
        <p:nvSpPr>
          <p:cNvPr id="422" name="Google Shape;42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Barlow"/>
                <a:ea typeface="Barlow"/>
                <a:cs typeface="Barlow"/>
                <a:sym typeface="Barlow"/>
              </a:rPr>
              <a:t>It depends</a:t>
            </a:r>
            <a:endParaRPr sz="1800" b="1">
              <a:latin typeface="Barlow"/>
              <a:ea typeface="Barlow"/>
              <a:cs typeface="Barlow"/>
              <a:sym typeface="Barlow"/>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sz="1800"/>
              <a:t>What </a:t>
            </a:r>
            <a:r>
              <a:rPr lang="en" sz="1800">
                <a:solidFill>
                  <a:srgbClr val="25B497"/>
                </a:solidFill>
              </a:rPr>
              <a:t>neighbourhoods</a:t>
            </a:r>
            <a:r>
              <a:rPr lang="en" sz="1800"/>
              <a:t> are you surrounded by?</a:t>
            </a:r>
            <a:endParaRPr sz="1800"/>
          </a:p>
          <a:p>
            <a:pPr marL="457200" lvl="0" indent="-342900" algn="l" rtl="0">
              <a:spcBef>
                <a:spcPts val="0"/>
              </a:spcBef>
              <a:spcAft>
                <a:spcPts val="0"/>
              </a:spcAft>
              <a:buSzPts val="1800"/>
              <a:buChar char="●"/>
            </a:pPr>
            <a:r>
              <a:rPr lang="en" sz="1800"/>
              <a:t>How many </a:t>
            </a:r>
            <a:r>
              <a:rPr lang="en" sz="1800">
                <a:solidFill>
                  <a:srgbClr val="FF9900"/>
                </a:solidFill>
              </a:rPr>
              <a:t>primary schools</a:t>
            </a:r>
            <a:r>
              <a:rPr lang="en" sz="1800"/>
              <a:t> within </a:t>
            </a:r>
            <a:r>
              <a:rPr lang="en" sz="1800">
                <a:solidFill>
                  <a:srgbClr val="25B497"/>
                </a:solidFill>
              </a:rPr>
              <a:t>5km radius from my home</a:t>
            </a:r>
            <a:r>
              <a:rPr lang="en" sz="1800"/>
              <a:t>?</a:t>
            </a:r>
            <a:endParaRPr sz="1900"/>
          </a:p>
          <a:p>
            <a:pPr marL="0" lvl="0" indent="0" algn="l" rtl="0">
              <a:spcBef>
                <a:spcPts val="0"/>
              </a:spcBef>
              <a:spcAft>
                <a:spcPts val="0"/>
              </a:spcAft>
              <a:buClr>
                <a:schemeClr val="lt1"/>
              </a:buClr>
              <a:buSzPts val="1100"/>
              <a:buFont typeface="Arial"/>
              <a:buNone/>
            </a:pPr>
            <a:endParaRPr sz="2200" i="1"/>
          </a:p>
          <a:p>
            <a:pPr marL="0" lvl="0" indent="0" algn="l" rtl="0">
              <a:spcBef>
                <a:spcPts val="0"/>
              </a:spcBef>
              <a:spcAft>
                <a:spcPts val="0"/>
              </a:spcAft>
              <a:buNone/>
            </a:pPr>
            <a:r>
              <a:rPr lang="en" sz="2200" i="1"/>
              <a:t>We are building a topology that we can use to examine the data</a:t>
            </a:r>
            <a:endParaRPr sz="2200" i="1"/>
          </a:p>
          <a:p>
            <a:pPr marL="0" lvl="0" indent="0" algn="l" rtl="0">
              <a:spcBef>
                <a:spcPts val="0"/>
              </a:spcBef>
              <a:spcAft>
                <a:spcPts val="0"/>
              </a:spcAft>
              <a:buClr>
                <a:schemeClr val="lt1"/>
              </a:buClr>
              <a:buSzPts val="1100"/>
              <a:buFont typeface="Arial"/>
              <a:buNone/>
            </a:pPr>
            <a:r>
              <a:rPr lang="en" sz="1200" i="1"/>
              <a:t>Topology: a mathematical structure that expresses the connectivity between observations</a:t>
            </a:r>
            <a:endParaRPr sz="12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Contiguity</a:t>
            </a:r>
            <a:endParaRPr/>
          </a:p>
        </p:txBody>
      </p:sp>
      <p:sp>
        <p:nvSpPr>
          <p:cNvPr id="428" name="Google Shape;428;p5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Contiguity means that two spatial units share a common border of non-zero length</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429" name="Google Shape;429;p59"/>
          <p:cNvPicPr preferRelativeResize="0"/>
          <p:nvPr/>
        </p:nvPicPr>
        <p:blipFill>
          <a:blip r:embed="rId3">
            <a:alphaModFix/>
          </a:blip>
          <a:stretch>
            <a:fillRect/>
          </a:stretch>
        </p:blipFill>
        <p:spPr>
          <a:xfrm>
            <a:off x="1650925" y="1683325"/>
            <a:ext cx="5842154" cy="3113524"/>
          </a:xfrm>
          <a:prstGeom prst="rect">
            <a:avLst/>
          </a:prstGeom>
          <a:noFill/>
          <a:ln>
            <a:noFill/>
          </a:ln>
        </p:spPr>
      </p:pic>
      <p:pic>
        <p:nvPicPr>
          <p:cNvPr id="430" name="Google Shape;430;p59"/>
          <p:cNvPicPr preferRelativeResize="0"/>
          <p:nvPr/>
        </p:nvPicPr>
        <p:blipFill>
          <a:blip r:embed="rId4">
            <a:alphaModFix/>
          </a:blip>
          <a:stretch>
            <a:fillRect/>
          </a:stretch>
        </p:blipFill>
        <p:spPr>
          <a:xfrm>
            <a:off x="220725" y="2417375"/>
            <a:ext cx="1331526" cy="1331526"/>
          </a:xfrm>
          <a:prstGeom prst="rect">
            <a:avLst/>
          </a:prstGeom>
          <a:noFill/>
          <a:ln>
            <a:noFill/>
          </a:ln>
        </p:spPr>
      </p:pic>
      <p:pic>
        <p:nvPicPr>
          <p:cNvPr id="431" name="Google Shape;431;p59"/>
          <p:cNvPicPr preferRelativeResize="0"/>
          <p:nvPr/>
        </p:nvPicPr>
        <p:blipFill>
          <a:blip r:embed="rId5">
            <a:alphaModFix/>
          </a:blip>
          <a:stretch>
            <a:fillRect/>
          </a:stretch>
        </p:blipFill>
        <p:spPr>
          <a:xfrm>
            <a:off x="7591750" y="2291275"/>
            <a:ext cx="1331525" cy="133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Visualisation</a:t>
            </a:r>
            <a:endParaRPr/>
          </a:p>
        </p:txBody>
      </p:sp>
      <p:pic>
        <p:nvPicPr>
          <p:cNvPr id="437" name="Google Shape;437;p60"/>
          <p:cNvPicPr preferRelativeResize="0"/>
          <p:nvPr/>
        </p:nvPicPr>
        <p:blipFill>
          <a:blip r:embed="rId3">
            <a:alphaModFix/>
          </a:blip>
          <a:stretch>
            <a:fillRect/>
          </a:stretch>
        </p:blipFill>
        <p:spPr>
          <a:xfrm>
            <a:off x="800950" y="1849326"/>
            <a:ext cx="2719551" cy="2719551"/>
          </a:xfrm>
          <a:prstGeom prst="rect">
            <a:avLst/>
          </a:prstGeom>
          <a:noFill/>
          <a:ln>
            <a:noFill/>
          </a:ln>
        </p:spPr>
      </p:pic>
      <p:sp>
        <p:nvSpPr>
          <p:cNvPr id="438" name="Google Shape;438;p60"/>
          <p:cNvSpPr txBox="1"/>
          <p:nvPr/>
        </p:nvSpPr>
        <p:spPr>
          <a:xfrm>
            <a:off x="1072625"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Rook</a:t>
            </a:r>
            <a:endParaRPr sz="2200">
              <a:solidFill>
                <a:schemeClr val="dk1"/>
              </a:solidFill>
              <a:latin typeface="Barlow Light"/>
              <a:ea typeface="Barlow Light"/>
              <a:cs typeface="Barlow Light"/>
              <a:sym typeface="Barlow Light"/>
            </a:endParaRPr>
          </a:p>
        </p:txBody>
      </p:sp>
      <p:sp>
        <p:nvSpPr>
          <p:cNvPr id="439" name="Google Shape;439;p60"/>
          <p:cNvSpPr txBox="1"/>
          <p:nvPr/>
        </p:nvSpPr>
        <p:spPr>
          <a:xfrm>
            <a:off x="5751600"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Queen</a:t>
            </a:r>
            <a:endParaRPr sz="2200">
              <a:solidFill>
                <a:schemeClr val="dk1"/>
              </a:solidFill>
              <a:latin typeface="Barlow Light"/>
              <a:ea typeface="Barlow Light"/>
              <a:cs typeface="Barlow Light"/>
              <a:sym typeface="Barlow Light"/>
            </a:endParaRPr>
          </a:p>
        </p:txBody>
      </p:sp>
      <p:pic>
        <p:nvPicPr>
          <p:cNvPr id="440" name="Google Shape;440;p60"/>
          <p:cNvPicPr preferRelativeResize="0"/>
          <p:nvPr/>
        </p:nvPicPr>
        <p:blipFill>
          <a:blip r:embed="rId4">
            <a:alphaModFix/>
          </a:blip>
          <a:stretch>
            <a:fillRect/>
          </a:stretch>
        </p:blipFill>
        <p:spPr>
          <a:xfrm>
            <a:off x="5405375" y="1849325"/>
            <a:ext cx="2719551" cy="2719551"/>
          </a:xfrm>
          <a:prstGeom prst="rect">
            <a:avLst/>
          </a:prstGeom>
          <a:noFill/>
          <a:ln>
            <a:noFill/>
          </a:ln>
        </p:spPr>
      </p:pic>
      <p:pic>
        <p:nvPicPr>
          <p:cNvPr id="3" name="Picture 2" descr="Google Colab color icon in PNG, SVG">
            <a:extLst>
              <a:ext uri="{FF2B5EF4-FFF2-40B4-BE49-F238E27FC236}">
                <a16:creationId xmlns:a16="http://schemas.microsoft.com/office/drawing/2014/main" id="{17F98DAA-E381-1949-F165-6B451DBF6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46" name="Google Shape;446;p61"/>
          <p:cNvPicPr preferRelativeResize="0"/>
          <p:nvPr/>
        </p:nvPicPr>
        <p:blipFill rotWithShape="1">
          <a:blip r:embed="rId3">
            <a:alphaModFix/>
          </a:blip>
          <a:srcRect r="55612"/>
          <a:stretch/>
        </p:blipFill>
        <p:spPr>
          <a:xfrm>
            <a:off x="590775" y="1803600"/>
            <a:ext cx="2129150" cy="1757250"/>
          </a:xfrm>
          <a:prstGeom prst="rect">
            <a:avLst/>
          </a:prstGeom>
          <a:noFill/>
          <a:ln>
            <a:noFill/>
          </a:ln>
        </p:spPr>
      </p:pic>
      <p:pic>
        <p:nvPicPr>
          <p:cNvPr id="447" name="Google Shape;447;p61"/>
          <p:cNvPicPr preferRelativeResize="0"/>
          <p:nvPr/>
        </p:nvPicPr>
        <p:blipFill rotWithShape="1">
          <a:blip r:embed="rId3">
            <a:alphaModFix/>
          </a:blip>
          <a:srcRect l="53181" t="18100" b="18100"/>
          <a:stretch/>
        </p:blipFill>
        <p:spPr>
          <a:xfrm>
            <a:off x="590775" y="3560850"/>
            <a:ext cx="2129150" cy="1062927"/>
          </a:xfrm>
          <a:prstGeom prst="rect">
            <a:avLst/>
          </a:prstGeom>
          <a:noFill/>
          <a:ln>
            <a:noFill/>
          </a:ln>
        </p:spPr>
      </p:pic>
      <p:sp>
        <p:nvSpPr>
          <p:cNvPr id="448" name="Google Shape;448;p61"/>
          <p:cNvSpPr txBox="1"/>
          <p:nvPr/>
        </p:nvSpPr>
        <p:spPr>
          <a:xfrm>
            <a:off x="1082450" y="467825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pic>
        <p:nvPicPr>
          <p:cNvPr id="449" name="Google Shape;449;p61"/>
          <p:cNvPicPr preferRelativeResize="0"/>
          <p:nvPr/>
        </p:nvPicPr>
        <p:blipFill>
          <a:blip r:embed="rId4">
            <a:alphaModFix/>
          </a:blip>
          <a:stretch>
            <a:fillRect/>
          </a:stretch>
        </p:blipFill>
        <p:spPr>
          <a:xfrm>
            <a:off x="3901952" y="1803600"/>
            <a:ext cx="3828324" cy="2753274"/>
          </a:xfrm>
          <a:prstGeom prst="rect">
            <a:avLst/>
          </a:prstGeom>
          <a:noFill/>
          <a:ln>
            <a:noFill/>
          </a:ln>
        </p:spPr>
      </p:pic>
      <p:sp>
        <p:nvSpPr>
          <p:cNvPr id="450" name="Google Shape;450;p61"/>
          <p:cNvSpPr/>
          <p:nvPr/>
        </p:nvSpPr>
        <p:spPr>
          <a:xfrm>
            <a:off x="4949250" y="1925650"/>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1" name="Google Shape;451;p61"/>
          <p:cNvSpPr/>
          <p:nvPr/>
        </p:nvSpPr>
        <p:spPr>
          <a:xfrm>
            <a:off x="7280287"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2" name="Google Shape;452;p61"/>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Queen Contiguity</a:t>
            </a:r>
            <a:endParaRPr sz="700"/>
          </a:p>
        </p:txBody>
      </p:sp>
      <p:pic>
        <p:nvPicPr>
          <p:cNvPr id="2" name="Picture 2" descr="Google Colab color icon in PNG, SVG">
            <a:extLst>
              <a:ext uri="{FF2B5EF4-FFF2-40B4-BE49-F238E27FC236}">
                <a16:creationId xmlns:a16="http://schemas.microsoft.com/office/drawing/2014/main" id="{BCF243B6-F07F-24B3-F662-2F303A6CA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2"/>
          <p:cNvPicPr preferRelativeResize="0"/>
          <p:nvPr/>
        </p:nvPicPr>
        <p:blipFill>
          <a:blip r:embed="rId3">
            <a:alphaModFix/>
          </a:blip>
          <a:stretch>
            <a:fillRect/>
          </a:stretch>
        </p:blipFill>
        <p:spPr>
          <a:xfrm>
            <a:off x="4105125" y="1681650"/>
            <a:ext cx="3956275" cy="2845301"/>
          </a:xfrm>
          <a:prstGeom prst="rect">
            <a:avLst/>
          </a:prstGeom>
          <a:noFill/>
          <a:ln>
            <a:noFill/>
          </a:ln>
        </p:spPr>
      </p:pic>
      <p:sp>
        <p:nvSpPr>
          <p:cNvPr id="458" name="Google Shape;4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59" name="Google Shape;459;p62"/>
          <p:cNvPicPr preferRelativeResize="0"/>
          <p:nvPr/>
        </p:nvPicPr>
        <p:blipFill rotWithShape="1">
          <a:blip r:embed="rId4">
            <a:alphaModFix/>
          </a:blip>
          <a:srcRect r="55612"/>
          <a:stretch/>
        </p:blipFill>
        <p:spPr>
          <a:xfrm>
            <a:off x="590775" y="1803600"/>
            <a:ext cx="2129150" cy="1757250"/>
          </a:xfrm>
          <a:prstGeom prst="rect">
            <a:avLst/>
          </a:prstGeom>
          <a:noFill/>
          <a:ln>
            <a:noFill/>
          </a:ln>
        </p:spPr>
      </p:pic>
      <p:pic>
        <p:nvPicPr>
          <p:cNvPr id="460" name="Google Shape;460;p62"/>
          <p:cNvPicPr preferRelativeResize="0"/>
          <p:nvPr/>
        </p:nvPicPr>
        <p:blipFill rotWithShape="1">
          <a:blip r:embed="rId4">
            <a:alphaModFix/>
          </a:blip>
          <a:srcRect l="53181" t="18100" b="18100"/>
          <a:stretch/>
        </p:blipFill>
        <p:spPr>
          <a:xfrm>
            <a:off x="590775" y="3560850"/>
            <a:ext cx="2129150" cy="1062927"/>
          </a:xfrm>
          <a:prstGeom prst="rect">
            <a:avLst/>
          </a:prstGeom>
          <a:noFill/>
          <a:ln>
            <a:noFill/>
          </a:ln>
        </p:spPr>
      </p:pic>
      <p:sp>
        <p:nvSpPr>
          <p:cNvPr id="461" name="Google Shape;461;p62"/>
          <p:cNvSpPr txBox="1"/>
          <p:nvPr/>
        </p:nvSpPr>
        <p:spPr>
          <a:xfrm>
            <a:off x="989650" y="466280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sp>
        <p:nvSpPr>
          <p:cNvPr id="462" name="Google Shape;462;p62"/>
          <p:cNvSpPr/>
          <p:nvPr/>
        </p:nvSpPr>
        <p:spPr>
          <a:xfrm>
            <a:off x="5059233" y="1807409"/>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3" name="Google Shape;463;p62"/>
          <p:cNvSpPr/>
          <p:nvPr/>
        </p:nvSpPr>
        <p:spPr>
          <a:xfrm>
            <a:off x="7559012"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4" name="Google Shape;464;p62"/>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Rook Contiguity</a:t>
            </a:r>
            <a:endParaRPr sz="700"/>
          </a:p>
        </p:txBody>
      </p:sp>
      <p:pic>
        <p:nvPicPr>
          <p:cNvPr id="2" name="Picture 2" descr="Google Colab color icon in PNG, SVG">
            <a:extLst>
              <a:ext uri="{FF2B5EF4-FFF2-40B4-BE49-F238E27FC236}">
                <a16:creationId xmlns:a16="http://schemas.microsoft.com/office/drawing/2014/main" id="{6FDB6C02-7FC5-2B1D-87AE-411A55EB6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Contiguity</a:t>
            </a:r>
            <a:endParaRPr/>
          </a:p>
        </p:txBody>
      </p:sp>
      <p:pic>
        <p:nvPicPr>
          <p:cNvPr id="470" name="Google Shape;470;p63"/>
          <p:cNvPicPr preferRelativeResize="0"/>
          <p:nvPr/>
        </p:nvPicPr>
        <p:blipFill rotWithShape="1">
          <a:blip r:embed="rId3">
            <a:alphaModFix/>
          </a:blip>
          <a:srcRect l="20405" r="20411"/>
          <a:stretch/>
        </p:blipFill>
        <p:spPr>
          <a:xfrm>
            <a:off x="311700" y="1613050"/>
            <a:ext cx="2380976" cy="2272424"/>
          </a:xfrm>
          <a:prstGeom prst="rect">
            <a:avLst/>
          </a:prstGeom>
          <a:noFill/>
          <a:ln>
            <a:noFill/>
          </a:ln>
        </p:spPr>
      </p:pic>
      <p:pic>
        <p:nvPicPr>
          <p:cNvPr id="471" name="Google Shape;471;p63"/>
          <p:cNvPicPr preferRelativeResize="0"/>
          <p:nvPr/>
        </p:nvPicPr>
        <p:blipFill rotWithShape="1">
          <a:blip r:embed="rId4">
            <a:alphaModFix/>
          </a:blip>
          <a:srcRect l="20202" r="20202"/>
          <a:stretch/>
        </p:blipFill>
        <p:spPr>
          <a:xfrm>
            <a:off x="3014261" y="1613050"/>
            <a:ext cx="2380975" cy="2272424"/>
          </a:xfrm>
          <a:prstGeom prst="rect">
            <a:avLst/>
          </a:prstGeom>
          <a:noFill/>
          <a:ln>
            <a:noFill/>
          </a:ln>
        </p:spPr>
      </p:pic>
      <p:pic>
        <p:nvPicPr>
          <p:cNvPr id="472" name="Google Shape;472;p63"/>
          <p:cNvPicPr preferRelativeResize="0"/>
          <p:nvPr/>
        </p:nvPicPr>
        <p:blipFill rotWithShape="1">
          <a:blip r:embed="rId5">
            <a:alphaModFix/>
          </a:blip>
          <a:srcRect l="12081" r="12074"/>
          <a:stretch/>
        </p:blipFill>
        <p:spPr>
          <a:xfrm>
            <a:off x="5716824" y="1613050"/>
            <a:ext cx="3039475" cy="2272424"/>
          </a:xfrm>
          <a:prstGeom prst="rect">
            <a:avLst/>
          </a:prstGeom>
          <a:noFill/>
          <a:ln>
            <a:noFill/>
          </a:ln>
        </p:spPr>
      </p:pic>
      <p:sp>
        <p:nvSpPr>
          <p:cNvPr id="473" name="Google Shape;473;p63"/>
          <p:cNvSpPr txBox="1"/>
          <p:nvPr/>
        </p:nvSpPr>
        <p:spPr>
          <a:xfrm>
            <a:off x="494375"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1st order contiguity</a:t>
            </a:r>
            <a:endParaRPr sz="1500">
              <a:solidFill>
                <a:schemeClr val="dk1"/>
              </a:solidFill>
              <a:latin typeface="Barlow Light"/>
              <a:ea typeface="Barlow Light"/>
              <a:cs typeface="Barlow Light"/>
              <a:sym typeface="Barlow Light"/>
            </a:endParaRPr>
          </a:p>
        </p:txBody>
      </p:sp>
      <p:sp>
        <p:nvSpPr>
          <p:cNvPr id="474" name="Google Shape;474;p63"/>
          <p:cNvSpPr txBox="1"/>
          <p:nvPr/>
        </p:nvSpPr>
        <p:spPr>
          <a:xfrm>
            <a:off x="3254038"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2nd order contiguity</a:t>
            </a:r>
            <a:endParaRPr sz="1500">
              <a:solidFill>
                <a:schemeClr val="dk1"/>
              </a:solidFill>
              <a:latin typeface="Barlow Light"/>
              <a:ea typeface="Barlow Light"/>
              <a:cs typeface="Barlow Light"/>
              <a:sym typeface="Barlow Light"/>
            </a:endParaRPr>
          </a:p>
        </p:txBody>
      </p:sp>
      <p:sp>
        <p:nvSpPr>
          <p:cNvPr id="475" name="Google Shape;475;p63"/>
          <p:cNvSpPr txBox="1"/>
          <p:nvPr/>
        </p:nvSpPr>
        <p:spPr>
          <a:xfrm>
            <a:off x="6285850"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3rd order contiguity</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Distance-based</a:t>
            </a:r>
            <a:endParaRPr/>
          </a:p>
        </p:txBody>
      </p:sp>
      <p:sp>
        <p:nvSpPr>
          <p:cNvPr id="481" name="Google Shape;48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Neighbours can be defined by distances</a:t>
            </a:r>
            <a:endParaRPr sz="2200"/>
          </a:p>
          <a:p>
            <a:pPr marL="0" lvl="0" indent="0" algn="l" rtl="0">
              <a:spcBef>
                <a:spcPts val="0"/>
              </a:spcBef>
              <a:spcAft>
                <a:spcPts val="0"/>
              </a:spcAft>
              <a:buNone/>
            </a:pPr>
            <a:r>
              <a:rPr lang="en" sz="2200"/>
              <a:t>Two geometries are considered neighbours if they lie within a set threshold from each other</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pic>
        <p:nvPicPr>
          <p:cNvPr id="482" name="Google Shape;482;p64" title="Screenshot 2025-04-01 at 16.50.03.png"/>
          <p:cNvPicPr preferRelativeResize="0"/>
          <p:nvPr/>
        </p:nvPicPr>
        <p:blipFill>
          <a:blip r:embed="rId3">
            <a:alphaModFix/>
          </a:blip>
          <a:stretch>
            <a:fillRect/>
          </a:stretch>
        </p:blipFill>
        <p:spPr>
          <a:xfrm>
            <a:off x="2619972" y="2456375"/>
            <a:ext cx="3904050" cy="243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Autocorrelation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a:t>
            </a:r>
            <a:endParaRPr/>
          </a:p>
        </p:txBody>
      </p:sp>
      <p:sp>
        <p:nvSpPr>
          <p:cNvPr id="493" name="Google Shape;493;p6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latin typeface="Droid Serif"/>
                <a:ea typeface="Droid Serif"/>
                <a:cs typeface="Droid Serif"/>
                <a:sym typeface="Droid Serif"/>
              </a:rPr>
              <a:t>Everything is related to everything else, but near things are more related than distant things (Waldo Tobler, 1970).</a:t>
            </a:r>
            <a:endParaRPr sz="2200" i="1" dirty="0">
              <a:latin typeface="Droid Serif"/>
              <a:ea typeface="Droid Serif"/>
              <a:cs typeface="Droid Serif"/>
              <a:sym typeface="Droid Serif"/>
            </a:endParaRPr>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Degree to which similar values are located in similar locations</a:t>
            </a:r>
            <a:endParaRPr sz="1800" dirty="0"/>
          </a:p>
          <a:p>
            <a:pPr marL="0" lvl="0" indent="0" algn="l" rtl="0">
              <a:spcBef>
                <a:spcPts val="0"/>
              </a:spcBef>
              <a:spcAft>
                <a:spcPts val="0"/>
              </a:spcAft>
              <a:buNone/>
            </a:pPr>
            <a:endParaRPr dirty="0"/>
          </a:p>
        </p:txBody>
      </p:sp>
      <p:pic>
        <p:nvPicPr>
          <p:cNvPr id="494" name="Google Shape;494;p66"/>
          <p:cNvPicPr preferRelativeResize="0"/>
          <p:nvPr/>
        </p:nvPicPr>
        <p:blipFill rotWithShape="1">
          <a:blip r:embed="rId3">
            <a:alphaModFix/>
          </a:blip>
          <a:srcRect l="21482" r="21488"/>
          <a:stretch/>
        </p:blipFill>
        <p:spPr>
          <a:xfrm>
            <a:off x="1880900" y="2868226"/>
            <a:ext cx="1225281" cy="1534618"/>
          </a:xfrm>
          <a:prstGeom prst="rect">
            <a:avLst/>
          </a:prstGeom>
          <a:noFill/>
          <a:ln>
            <a:noFill/>
          </a:ln>
        </p:spPr>
      </p:pic>
      <p:pic>
        <p:nvPicPr>
          <p:cNvPr id="495" name="Google Shape;495;p66"/>
          <p:cNvPicPr preferRelativeResize="0"/>
          <p:nvPr/>
        </p:nvPicPr>
        <p:blipFill rotWithShape="1">
          <a:blip r:embed="rId4">
            <a:alphaModFix/>
          </a:blip>
          <a:srcRect l="22369" r="22369"/>
          <a:stretch/>
        </p:blipFill>
        <p:spPr>
          <a:xfrm>
            <a:off x="3755641" y="2868226"/>
            <a:ext cx="1187249" cy="1534618"/>
          </a:xfrm>
          <a:prstGeom prst="rect">
            <a:avLst/>
          </a:prstGeom>
          <a:noFill/>
          <a:ln>
            <a:noFill/>
          </a:ln>
        </p:spPr>
      </p:pic>
      <p:pic>
        <p:nvPicPr>
          <p:cNvPr id="496" name="Google Shape;496;p66"/>
          <p:cNvPicPr preferRelativeResize="0"/>
          <p:nvPr/>
        </p:nvPicPr>
        <p:blipFill rotWithShape="1">
          <a:blip r:embed="rId5">
            <a:alphaModFix/>
          </a:blip>
          <a:srcRect l="22515" r="22515"/>
          <a:stretch/>
        </p:blipFill>
        <p:spPr>
          <a:xfrm>
            <a:off x="5592345" y="2839448"/>
            <a:ext cx="1225281" cy="1592174"/>
          </a:xfrm>
          <a:prstGeom prst="rect">
            <a:avLst/>
          </a:prstGeom>
          <a:noFill/>
          <a:ln>
            <a:noFill/>
          </a:ln>
        </p:spPr>
      </p:pic>
      <p:sp>
        <p:nvSpPr>
          <p:cNvPr id="497" name="Google Shape;497;p66"/>
          <p:cNvSpPr txBox="1"/>
          <p:nvPr/>
        </p:nvSpPr>
        <p:spPr>
          <a:xfrm>
            <a:off x="5378000" y="4409250"/>
            <a:ext cx="180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9900"/>
                </a:solidFill>
                <a:latin typeface="Barlow"/>
                <a:ea typeface="Barlow"/>
                <a:cs typeface="Barlow"/>
                <a:sym typeface="Barlow"/>
              </a:rPr>
              <a:t>Similar values → similar location (closeby)</a:t>
            </a:r>
            <a:endParaRPr sz="1200">
              <a:solidFill>
                <a:schemeClr val="dk1"/>
              </a:solidFill>
              <a:latin typeface="Barlow"/>
              <a:ea typeface="Barlow"/>
              <a:cs typeface="Barlow"/>
              <a:sym typeface="Barlow"/>
            </a:endParaRPr>
          </a:p>
        </p:txBody>
      </p:sp>
      <p:sp>
        <p:nvSpPr>
          <p:cNvPr id="498" name="Google Shape;498;p66"/>
          <p:cNvSpPr txBox="1"/>
          <p:nvPr/>
        </p:nvSpPr>
        <p:spPr>
          <a:xfrm>
            <a:off x="3446275" y="4333050"/>
            <a:ext cx="180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Random</a:t>
            </a:r>
            <a:endParaRPr sz="1200">
              <a:solidFill>
                <a:schemeClr val="dk1"/>
              </a:solidFill>
              <a:latin typeface="Barlow"/>
              <a:ea typeface="Barlow"/>
              <a:cs typeface="Barlow"/>
              <a:sym typeface="Barlow"/>
            </a:endParaRPr>
          </a:p>
        </p:txBody>
      </p:sp>
      <p:sp>
        <p:nvSpPr>
          <p:cNvPr id="499" name="Google Shape;499;p66"/>
          <p:cNvSpPr txBox="1"/>
          <p:nvPr/>
        </p:nvSpPr>
        <p:spPr>
          <a:xfrm>
            <a:off x="1590551" y="4333050"/>
            <a:ext cx="19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Similar values → dissimilar location (further apart)</a:t>
            </a:r>
            <a:endParaRPr sz="12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800" dirty="0"/>
              <a:t>Key concepts: Correlation, spatial autocorrelation, hypotheses</a:t>
            </a:r>
            <a:endParaRPr sz="1800" dirty="0"/>
          </a:p>
          <a:p>
            <a:pPr marL="457200" lvl="0" indent="-323850" algn="l" rtl="0">
              <a:spcBef>
                <a:spcPts val="1000"/>
              </a:spcBef>
              <a:spcAft>
                <a:spcPts val="0"/>
              </a:spcAft>
              <a:buSzPts val="1500"/>
              <a:buChar char="●"/>
            </a:pPr>
            <a:r>
              <a:rPr lang="en" sz="1800" dirty="0"/>
              <a:t>Know what are spatial weights</a:t>
            </a:r>
            <a:endParaRPr sz="1800" dirty="0"/>
          </a:p>
          <a:p>
            <a:pPr marL="457200" lvl="0" indent="-323850" algn="l" rtl="0">
              <a:spcBef>
                <a:spcPts val="1000"/>
              </a:spcBef>
              <a:spcAft>
                <a:spcPts val="0"/>
              </a:spcAft>
              <a:buSzPts val="1500"/>
              <a:buChar char="●"/>
            </a:pPr>
            <a:r>
              <a:rPr lang="en" sz="1800" dirty="0"/>
              <a:t>Global Moran’s I and Local Moran’s I</a:t>
            </a:r>
            <a:endParaRPr sz="1800" dirty="0"/>
          </a:p>
          <a:p>
            <a:pPr marL="457200" lvl="0" indent="-323850" algn="l" rtl="0">
              <a:spcBef>
                <a:spcPts val="1000"/>
              </a:spcBef>
              <a:spcAft>
                <a:spcPts val="1000"/>
              </a:spcAft>
              <a:buSzPts val="1500"/>
              <a:buChar char="●"/>
            </a:pPr>
            <a:r>
              <a:rPr lang="en" sz="1800" dirty="0"/>
              <a:t>Four types of outcomes: HH, HL, LH, LL</a:t>
            </a:r>
            <a:endParaRPr sz="1800" dirty="0"/>
          </a:p>
        </p:txBody>
      </p:sp>
      <p:sp>
        <p:nvSpPr>
          <p:cNvPr id="336" name="Google Shape;33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a:t>
            </a:r>
            <a:endParaRPr/>
          </a:p>
        </p:txBody>
      </p:sp>
      <p:sp>
        <p:nvSpPr>
          <p:cNvPr id="505" name="Google Shape;505;p6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Supermarkets</a:t>
            </a:r>
            <a:endParaRPr sz="1800"/>
          </a:p>
          <a:p>
            <a:pPr marL="0" lvl="0" indent="0" algn="l" rtl="0">
              <a:spcBef>
                <a:spcPts val="0"/>
              </a:spcBef>
              <a:spcAft>
                <a:spcPts val="0"/>
              </a:spcAft>
              <a:buNone/>
            </a:pPr>
            <a:r>
              <a:rPr lang="en" sz="1800"/>
              <a:t>Police stations </a:t>
            </a:r>
            <a:endParaRPr sz="1800"/>
          </a:p>
          <a:p>
            <a:pPr marL="0" lvl="0" indent="0" algn="l" rtl="0">
              <a:spcBef>
                <a:spcPts val="0"/>
              </a:spcBef>
              <a:spcAft>
                <a:spcPts val="0"/>
              </a:spcAft>
              <a:buNone/>
            </a:pPr>
            <a:r>
              <a:rPr lang="en" sz="1800"/>
              <a:t>Fire stations</a:t>
            </a:r>
            <a:endParaRPr sz="1800"/>
          </a:p>
          <a:p>
            <a:pPr marL="0" lvl="0" indent="0" algn="l" rtl="0">
              <a:spcBef>
                <a:spcPts val="0"/>
              </a:spcBef>
              <a:spcAft>
                <a:spcPts val="0"/>
              </a:spcAft>
              <a:buNone/>
            </a:pPr>
            <a:r>
              <a:rPr lang="en" sz="1800"/>
              <a:t>Hospitals…</a:t>
            </a:r>
            <a:endParaRPr sz="1800"/>
          </a:p>
        </p:txBody>
      </p:sp>
      <p:sp>
        <p:nvSpPr>
          <p:cNvPr id="506" name="Google Shape;506;p6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Income</a:t>
            </a:r>
            <a:endParaRPr sz="1800"/>
          </a:p>
          <a:p>
            <a:pPr marL="0" lvl="0" indent="0" algn="l" rtl="0">
              <a:spcBef>
                <a:spcPts val="0"/>
              </a:spcBef>
              <a:spcAft>
                <a:spcPts val="0"/>
              </a:spcAft>
              <a:buNone/>
            </a:pPr>
            <a:r>
              <a:rPr lang="en" sz="1800"/>
              <a:t>Poverty</a:t>
            </a:r>
            <a:endParaRPr sz="1800"/>
          </a:p>
          <a:p>
            <a:pPr marL="0" lvl="0" indent="0" algn="l" rtl="0">
              <a:spcBef>
                <a:spcPts val="0"/>
              </a:spcBef>
              <a:spcAft>
                <a:spcPts val="0"/>
              </a:spcAft>
              <a:buNone/>
            </a:pPr>
            <a:r>
              <a:rPr lang="en" sz="1800"/>
              <a:t>Vegetation</a:t>
            </a:r>
            <a:endParaRPr sz="1800"/>
          </a:p>
          <a:p>
            <a:pPr marL="0" lvl="0" indent="0" algn="l" rtl="0">
              <a:spcBef>
                <a:spcPts val="0"/>
              </a:spcBef>
              <a:spcAft>
                <a:spcPts val="0"/>
              </a:spcAft>
              <a:buClr>
                <a:schemeClr val="lt1"/>
              </a:buClr>
              <a:buSzPts val="1100"/>
              <a:buFont typeface="Arial"/>
              <a:buNone/>
            </a:pPr>
            <a:r>
              <a:rPr lang="en" sz="1800"/>
              <a:t>Temperature</a:t>
            </a:r>
            <a:endParaRPr sz="1800"/>
          </a:p>
        </p:txBody>
      </p:sp>
      <p:sp>
        <p:nvSpPr>
          <p:cNvPr id="507" name="Google Shape;507;p67"/>
          <p:cNvSpPr txBox="1">
            <a:spLocks noGrp="1"/>
          </p:cNvSpPr>
          <p:nvPr>
            <p:ph type="subTitle" idx="3"/>
          </p:nvPr>
        </p:nvSpPr>
        <p:spPr>
          <a:xfrm>
            <a:off x="48315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b="1">
                <a:solidFill>
                  <a:srgbClr val="FF9900"/>
                </a:solidFill>
              </a:rPr>
              <a:t>Positive SA</a:t>
            </a:r>
            <a:endParaRPr b="1">
              <a:solidFill>
                <a:srgbClr val="FF9900"/>
              </a:solidFill>
            </a:endParaRPr>
          </a:p>
        </p:txBody>
      </p:sp>
      <p:sp>
        <p:nvSpPr>
          <p:cNvPr id="508" name="Google Shape;508;p67"/>
          <p:cNvSpPr txBox="1">
            <a:spLocks noGrp="1"/>
          </p:cNvSpPr>
          <p:nvPr>
            <p:ph type="subTitle" idx="4"/>
          </p:nvPr>
        </p:nvSpPr>
        <p:spPr>
          <a:xfrm>
            <a:off x="504800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A4C2F4"/>
                </a:solidFill>
              </a:rPr>
              <a:t>Negative SA</a:t>
            </a:r>
            <a:endParaRPr b="1">
              <a:solidFill>
                <a:srgbClr val="A4C2F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Scales</a:t>
            </a:r>
            <a:endParaRPr/>
          </a:p>
        </p:txBody>
      </p:sp>
      <p:sp>
        <p:nvSpPr>
          <p:cNvPr id="514" name="Google Shape;5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[Global]</a:t>
            </a:r>
            <a:endParaRPr sz="2300"/>
          </a:p>
          <a:p>
            <a:pPr marL="0" lvl="0" indent="0" algn="l" rtl="0">
              <a:spcBef>
                <a:spcPts val="0"/>
              </a:spcBef>
              <a:spcAft>
                <a:spcPts val="0"/>
              </a:spcAft>
              <a:buNone/>
            </a:pPr>
            <a:r>
              <a:rPr lang="en" sz="2300"/>
              <a:t>Clustering: do values tend to be close to other (dis)similar values?</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[Local]</a:t>
            </a:r>
            <a:endParaRPr sz="2300"/>
          </a:p>
          <a:p>
            <a:pPr marL="0" lvl="0" indent="0" algn="l" rtl="0">
              <a:spcBef>
                <a:spcPts val="0"/>
              </a:spcBef>
              <a:spcAft>
                <a:spcPts val="0"/>
              </a:spcAft>
              <a:buNone/>
            </a:pPr>
            <a:r>
              <a:rPr lang="en" sz="2300"/>
              <a:t>Clusters: are there any specific parts of a map with an extraordinary concentration of (dis)similar values?</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Spatial Autocorrelation</a:t>
            </a:r>
            <a:endParaRPr/>
          </a:p>
        </p:txBody>
      </p:sp>
      <p:sp>
        <p:nvSpPr>
          <p:cNvPr id="520" name="Google Shape;52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“Clustering”</a:t>
            </a:r>
            <a:endParaRPr sz="2000"/>
          </a:p>
          <a:p>
            <a:pPr marL="0" lvl="0" indent="0" algn="l" rtl="0">
              <a:spcBef>
                <a:spcPts val="0"/>
              </a:spcBef>
              <a:spcAft>
                <a:spcPts val="0"/>
              </a:spcAft>
              <a:buNone/>
            </a:pPr>
            <a:r>
              <a:rPr lang="en" sz="2000" i="1" u="sng"/>
              <a:t>Overall trend </a:t>
            </a:r>
            <a:r>
              <a:rPr lang="en" sz="2000" i="1"/>
              <a:t>where the distribution of values follows a particular pattern over space</a:t>
            </a:r>
            <a:endParaRPr sz="2000" i="1"/>
          </a:p>
          <a:p>
            <a:pPr marL="0" lvl="0" indent="0" algn="l" rtl="0">
              <a:spcBef>
                <a:spcPts val="0"/>
              </a:spcBef>
              <a:spcAft>
                <a:spcPts val="0"/>
              </a:spcAft>
              <a:buNone/>
            </a:pPr>
            <a:r>
              <a:rPr lang="en" sz="2000" b="1">
                <a:latin typeface="Barlow"/>
                <a:ea typeface="Barlow"/>
                <a:cs typeface="Barlow"/>
                <a:sym typeface="Barlow"/>
              </a:rPr>
              <a:t>The premise is to understand how similar are you compared to your neighbourhood</a:t>
            </a:r>
            <a:endParaRPr sz="2000" b="1">
              <a:latin typeface="Barlow"/>
              <a:ea typeface="Barlow"/>
              <a:cs typeface="Barlow"/>
              <a:sym typeface="Barlow"/>
            </a:endParaRPr>
          </a:p>
          <a:p>
            <a:pPr marL="0" lvl="0" indent="0" algn="l" rtl="0">
              <a:spcBef>
                <a:spcPts val="0"/>
              </a:spcBef>
              <a:spcAft>
                <a:spcPts val="0"/>
              </a:spcAft>
              <a:buNone/>
            </a:pPr>
            <a:r>
              <a:rPr lang="en" sz="2000" b="1">
                <a:latin typeface="Barlow"/>
                <a:ea typeface="Barlow"/>
                <a:cs typeface="Barlow"/>
                <a:sym typeface="Barlow"/>
              </a:rPr>
              <a:t>The null hypothesis assumes spatial randomness — that there is no spatial autocorrelation in the data.</a:t>
            </a:r>
            <a:endParaRPr sz="2000" b="1">
              <a:latin typeface="Barlow"/>
              <a:ea typeface="Barlow"/>
              <a:cs typeface="Barlow"/>
              <a:sym typeface="Barlow"/>
            </a:endParaRPr>
          </a:p>
          <a:p>
            <a:pPr marL="0" lvl="0" indent="0" algn="l" rtl="0">
              <a:spcBef>
                <a:spcPts val="0"/>
              </a:spcBef>
              <a:spcAft>
                <a:spcPts val="0"/>
              </a:spcAft>
              <a:buNone/>
            </a:pPr>
            <a:endParaRPr sz="2000">
              <a:solidFill>
                <a:srgbClr val="FF9900"/>
              </a:solidFill>
            </a:endParaRPr>
          </a:p>
          <a:p>
            <a:pPr marL="0" lvl="0" indent="0" algn="l" rtl="0">
              <a:spcBef>
                <a:spcPts val="0"/>
              </a:spcBef>
              <a:spcAft>
                <a:spcPts val="0"/>
              </a:spcAft>
              <a:buNone/>
            </a:pPr>
            <a:r>
              <a:rPr lang="en" sz="2000">
                <a:solidFill>
                  <a:srgbClr val="FF9900"/>
                </a:solidFill>
              </a:rPr>
              <a:t>[Positive] </a:t>
            </a:r>
            <a:r>
              <a:rPr lang="en" sz="2000"/>
              <a:t>Similar values close to each other (high-high, low-low)</a:t>
            </a:r>
            <a:endParaRPr sz="2000">
              <a:solidFill>
                <a:srgbClr val="FF9900"/>
              </a:solidFill>
            </a:endParaRPr>
          </a:p>
          <a:p>
            <a:pPr marL="0" lvl="0" indent="0" algn="l" rtl="0">
              <a:spcBef>
                <a:spcPts val="0"/>
              </a:spcBef>
              <a:spcAft>
                <a:spcPts val="0"/>
              </a:spcAft>
              <a:buNone/>
            </a:pPr>
            <a:r>
              <a:rPr lang="en" sz="2000">
                <a:solidFill>
                  <a:srgbClr val="CFE2F3"/>
                </a:solidFill>
              </a:rPr>
              <a:t>[Negative] </a:t>
            </a:r>
            <a:r>
              <a:rPr lang="en" sz="2000"/>
              <a:t>Similar values far from each other (high-low)</a:t>
            </a:r>
            <a:endParaRPr sz="2000"/>
          </a:p>
        </p:txBody>
      </p:sp>
      <p:sp>
        <p:nvSpPr>
          <p:cNvPr id="521" name="Google Shape;521;p69"/>
          <p:cNvSpPr/>
          <p:nvPr/>
        </p:nvSpPr>
        <p:spPr>
          <a:xfrm>
            <a:off x="2405375" y="4335925"/>
            <a:ext cx="3993000" cy="7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Barlow"/>
                <a:ea typeface="Barlow"/>
                <a:cs typeface="Barlow"/>
                <a:sym typeface="Barlow"/>
              </a:rPr>
              <a:t>How do we measure it?</a:t>
            </a:r>
            <a:endParaRPr sz="2600" b="1">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 Plot </a:t>
            </a:r>
            <a:endParaRPr/>
          </a:p>
        </p:txBody>
      </p:sp>
      <p:sp>
        <p:nvSpPr>
          <p:cNvPr id="527" name="Google Shape;527;p70"/>
          <p:cNvSpPr txBox="1">
            <a:spLocks noGrp="1"/>
          </p:cNvSpPr>
          <p:nvPr>
            <p:ph type="body" idx="1"/>
          </p:nvPr>
        </p:nvSpPr>
        <p:spPr>
          <a:xfrm>
            <a:off x="311700" y="1152475"/>
            <a:ext cx="5735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Graphical device that displays a </a:t>
            </a:r>
            <a:r>
              <a:rPr lang="en" sz="2000">
                <a:solidFill>
                  <a:srgbClr val="FF9900"/>
                </a:solidFill>
              </a:rPr>
              <a:t>variable</a:t>
            </a:r>
            <a:r>
              <a:rPr lang="en" sz="2000"/>
              <a:t> on the horizontal axis against </a:t>
            </a:r>
            <a:r>
              <a:rPr lang="en" sz="2000">
                <a:solidFill>
                  <a:srgbClr val="FF9900"/>
                </a:solidFill>
              </a:rPr>
              <a:t>its spatial lag*</a:t>
            </a:r>
            <a:r>
              <a:rPr lang="en" sz="2000"/>
              <a:t> on the vertical one</a:t>
            </a:r>
            <a:endParaRPr sz="2000"/>
          </a:p>
          <a:p>
            <a:pPr marL="457200" lvl="0" indent="-355600" algn="l" rtl="0">
              <a:spcBef>
                <a:spcPts val="1000"/>
              </a:spcBef>
              <a:spcAft>
                <a:spcPts val="0"/>
              </a:spcAft>
              <a:buSzPts val="2000"/>
              <a:buChar char="●"/>
            </a:pPr>
            <a:r>
              <a:rPr lang="en" sz="2000"/>
              <a:t>Assessment of the overall association between a variable in a given location and in </a:t>
            </a:r>
            <a:r>
              <a:rPr lang="en" sz="2000" i="1"/>
              <a:t>its neighbourhood</a:t>
            </a:r>
            <a:endParaRPr sz="2000" i="1"/>
          </a:p>
          <a:p>
            <a:pPr marL="0" lvl="0" indent="0" algn="l" rtl="0">
              <a:spcBef>
                <a:spcPts val="1000"/>
              </a:spcBef>
              <a:spcAft>
                <a:spcPts val="1000"/>
              </a:spcAft>
              <a:buNone/>
            </a:pPr>
            <a:r>
              <a:rPr lang="en" sz="1100"/>
              <a:t>*</a:t>
            </a:r>
            <a:r>
              <a:rPr lang="en" sz="1200"/>
              <a:t>Spatial lag: the average value of the variable at neighbouring locations)</a:t>
            </a:r>
            <a:endParaRPr sz="1200" i="1"/>
          </a:p>
        </p:txBody>
      </p:sp>
      <p:pic>
        <p:nvPicPr>
          <p:cNvPr id="528" name="Google Shape;528;p70" title="Screenshot 2025-04-01 at 17.08.53.png"/>
          <p:cNvPicPr preferRelativeResize="0"/>
          <p:nvPr/>
        </p:nvPicPr>
        <p:blipFill>
          <a:blip r:embed="rId3">
            <a:alphaModFix/>
          </a:blip>
          <a:stretch>
            <a:fillRect/>
          </a:stretch>
        </p:blipFill>
        <p:spPr>
          <a:xfrm>
            <a:off x="6530100" y="1060350"/>
            <a:ext cx="2302200" cy="23165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Moran’s I</a:t>
            </a:r>
            <a:endParaRPr/>
          </a:p>
        </p:txBody>
      </p:sp>
      <p:sp>
        <p:nvSpPr>
          <p:cNvPr id="534" name="Google Shape;534;p71"/>
          <p:cNvSpPr txBox="1">
            <a:spLocks noGrp="1"/>
          </p:cNvSpPr>
          <p:nvPr>
            <p:ph type="body" idx="1"/>
          </p:nvPr>
        </p:nvSpPr>
        <p:spPr>
          <a:xfrm>
            <a:off x="311700" y="1152475"/>
            <a:ext cx="4992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Formal test of global spatial autocorrelation</a:t>
            </a:r>
            <a:endParaRPr sz="1800"/>
          </a:p>
          <a:p>
            <a:pPr marL="457200" lvl="0" indent="-342900" algn="l" rtl="0">
              <a:spcBef>
                <a:spcPts val="1000"/>
              </a:spcBef>
              <a:spcAft>
                <a:spcPts val="0"/>
              </a:spcAft>
              <a:buSzPts val="1800"/>
              <a:buChar char="●"/>
            </a:pPr>
            <a:r>
              <a:rPr lang="en" sz="1800"/>
              <a:t>Statistically identify the presence of clustering in a variable</a:t>
            </a:r>
            <a:endParaRPr sz="1800"/>
          </a:p>
          <a:p>
            <a:pPr marL="457200" lvl="0" indent="-342900" algn="l" rtl="0">
              <a:spcBef>
                <a:spcPts val="1000"/>
              </a:spcBef>
              <a:spcAft>
                <a:spcPts val="0"/>
              </a:spcAft>
              <a:buSzPts val="1800"/>
              <a:buChar char="●"/>
            </a:pPr>
            <a:r>
              <a:rPr lang="en" sz="1800"/>
              <a:t>Slope of the Moran plot</a:t>
            </a:r>
            <a:endParaRPr sz="1800"/>
          </a:p>
          <a:p>
            <a:pPr marL="457200" lvl="0" indent="-342900" algn="l" rtl="0">
              <a:spcBef>
                <a:spcPts val="1000"/>
              </a:spcBef>
              <a:spcAft>
                <a:spcPts val="0"/>
              </a:spcAft>
              <a:buSzPts val="1800"/>
              <a:buChar char="●"/>
            </a:pPr>
            <a:r>
              <a:rPr lang="en" sz="1800"/>
              <a:t>Inference based on how likely it is to obtain a map like observed from a purely random pattern</a:t>
            </a:r>
            <a:endParaRPr sz="1800"/>
          </a:p>
          <a:p>
            <a:pPr marL="457200" lvl="0" indent="-342900" algn="l" rtl="0">
              <a:spcBef>
                <a:spcPts val="1000"/>
              </a:spcBef>
              <a:spcAft>
                <a:spcPts val="1000"/>
              </a:spcAft>
              <a:buSzPts val="1800"/>
              <a:buChar char="●"/>
            </a:pPr>
            <a:r>
              <a:rPr lang="en" sz="1800"/>
              <a:t>Value Range: 0 and 1</a:t>
            </a:r>
            <a:endParaRPr sz="1800"/>
          </a:p>
        </p:txBody>
      </p:sp>
      <p:pic>
        <p:nvPicPr>
          <p:cNvPr id="535" name="Google Shape;535;p71"/>
          <p:cNvPicPr preferRelativeResize="0"/>
          <p:nvPr/>
        </p:nvPicPr>
        <p:blipFill>
          <a:blip r:embed="rId3">
            <a:alphaModFix/>
          </a:blip>
          <a:stretch>
            <a:fillRect/>
          </a:stretch>
        </p:blipFill>
        <p:spPr>
          <a:xfrm>
            <a:off x="5709875" y="1017725"/>
            <a:ext cx="3281699" cy="32400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 illustration</a:t>
            </a:r>
            <a:endParaRPr/>
          </a:p>
        </p:txBody>
      </p:sp>
      <p:pic>
        <p:nvPicPr>
          <p:cNvPr id="541" name="Google Shape;541;p72"/>
          <p:cNvPicPr preferRelativeResize="0"/>
          <p:nvPr/>
        </p:nvPicPr>
        <p:blipFill>
          <a:blip r:embed="rId3">
            <a:alphaModFix/>
          </a:blip>
          <a:stretch>
            <a:fillRect/>
          </a:stretch>
        </p:blipFill>
        <p:spPr>
          <a:xfrm>
            <a:off x="1218500" y="1160625"/>
            <a:ext cx="2897448" cy="3820974"/>
          </a:xfrm>
          <a:prstGeom prst="rect">
            <a:avLst/>
          </a:prstGeom>
          <a:noFill/>
          <a:ln>
            <a:noFill/>
          </a:ln>
        </p:spPr>
      </p:pic>
      <p:pic>
        <p:nvPicPr>
          <p:cNvPr id="542" name="Google Shape;542;p72"/>
          <p:cNvPicPr preferRelativeResize="0"/>
          <p:nvPr/>
        </p:nvPicPr>
        <p:blipFill>
          <a:blip r:embed="rId4">
            <a:alphaModFix/>
          </a:blip>
          <a:stretch>
            <a:fillRect/>
          </a:stretch>
        </p:blipFill>
        <p:spPr>
          <a:xfrm>
            <a:off x="4268348" y="1170125"/>
            <a:ext cx="3820976"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statistics</a:t>
            </a:r>
            <a:endParaRPr/>
          </a:p>
        </p:txBody>
      </p:sp>
      <p:sp>
        <p:nvSpPr>
          <p:cNvPr id="548" name="Google Shape;54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values between 0 and 1</a:t>
            </a:r>
            <a:endParaRPr/>
          </a:p>
        </p:txBody>
      </p:sp>
      <p:pic>
        <p:nvPicPr>
          <p:cNvPr id="549" name="Google Shape;549;p73"/>
          <p:cNvPicPr preferRelativeResize="0"/>
          <p:nvPr/>
        </p:nvPicPr>
        <p:blipFill>
          <a:blip r:embed="rId3">
            <a:alphaModFix/>
          </a:blip>
          <a:stretch>
            <a:fillRect/>
          </a:stretch>
        </p:blipFill>
        <p:spPr>
          <a:xfrm>
            <a:off x="377947" y="2181730"/>
            <a:ext cx="3540775" cy="2014799"/>
          </a:xfrm>
          <a:prstGeom prst="rect">
            <a:avLst/>
          </a:prstGeom>
          <a:noFill/>
          <a:ln>
            <a:noFill/>
          </a:ln>
        </p:spPr>
      </p:pic>
      <p:pic>
        <p:nvPicPr>
          <p:cNvPr id="550" name="Google Shape;550;p73"/>
          <p:cNvPicPr preferRelativeResize="0"/>
          <p:nvPr/>
        </p:nvPicPr>
        <p:blipFill>
          <a:blip r:embed="rId4">
            <a:alphaModFix/>
          </a:blip>
          <a:stretch>
            <a:fillRect/>
          </a:stretch>
        </p:blipFill>
        <p:spPr>
          <a:xfrm>
            <a:off x="4182800" y="669625"/>
            <a:ext cx="4743450" cy="403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do we compute Moran’s 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 your Choropleth map ready</a:t>
            </a:r>
            <a:endParaRPr/>
          </a:p>
        </p:txBody>
      </p:sp>
      <p:pic>
        <p:nvPicPr>
          <p:cNvPr id="567" name="Google Shape;567;p76"/>
          <p:cNvPicPr preferRelativeResize="0"/>
          <p:nvPr/>
        </p:nvPicPr>
        <p:blipFill>
          <a:blip r:embed="rId3">
            <a:alphaModFix/>
          </a:blip>
          <a:stretch>
            <a:fillRect/>
          </a:stretch>
        </p:blipFill>
        <p:spPr>
          <a:xfrm>
            <a:off x="507125" y="442375"/>
            <a:ext cx="913125" cy="782249"/>
          </a:xfrm>
          <a:prstGeom prst="rect">
            <a:avLst/>
          </a:prstGeom>
          <a:noFill/>
          <a:ln>
            <a:noFill/>
          </a:ln>
        </p:spPr>
      </p:pic>
      <p:pic>
        <p:nvPicPr>
          <p:cNvPr id="2" name="Picture 2" descr="Google Colab color icon in PNG, SVG">
            <a:extLst>
              <a:ext uri="{FF2B5EF4-FFF2-40B4-BE49-F238E27FC236}">
                <a16:creationId xmlns:a16="http://schemas.microsoft.com/office/drawing/2014/main" id="{C8C6EF64-1CF4-F770-A614-064C6B2029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a:spLocks noGrp="1"/>
          </p:cNvSpPr>
          <p:nvPr>
            <p:ph type="title"/>
          </p:nvPr>
        </p:nvSpPr>
        <p:spPr>
          <a:xfrm>
            <a:off x="224775" y="806300"/>
            <a:ext cx="3217200" cy="14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Moran’s I</a:t>
            </a:r>
            <a:endParaRPr/>
          </a:p>
        </p:txBody>
      </p:sp>
      <p:sp>
        <p:nvSpPr>
          <p:cNvPr id="573" name="Google Shape;573;p77"/>
          <p:cNvSpPr txBox="1">
            <a:spLocks noGrp="1"/>
          </p:cNvSpPr>
          <p:nvPr>
            <p:ph type="subTitle" idx="1"/>
          </p:nvPr>
        </p:nvSpPr>
        <p:spPr>
          <a:xfrm>
            <a:off x="3894525" y="393750"/>
            <a:ext cx="4921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State the null and alternative hypotheses</a:t>
            </a:r>
            <a:endParaRPr/>
          </a:p>
        </p:txBody>
      </p:sp>
      <p:sp>
        <p:nvSpPr>
          <p:cNvPr id="574" name="Google Shape;574;p77"/>
          <p:cNvSpPr txBox="1">
            <a:spLocks noGrp="1"/>
          </p:cNvSpPr>
          <p:nvPr>
            <p:ph type="subTitle" idx="2"/>
          </p:nvPr>
        </p:nvSpPr>
        <p:spPr>
          <a:xfrm>
            <a:off x="3894525" y="1151705"/>
            <a:ext cx="4921800" cy="542700"/>
          </a:xfrm>
          <a:prstGeom prst="rect">
            <a:avLst/>
          </a:prstGeom>
        </p:spPr>
        <p:txBody>
          <a:bodyPr spcFirstLastPara="1" wrap="square" lIns="91425" tIns="91425" rIns="91425" bIns="91425" anchor="t" anchorCtr="0">
            <a:noAutofit/>
          </a:bodyPr>
          <a:lstStyle/>
          <a:p>
            <a:pPr marL="0" lvl="0" indent="0"/>
            <a:r>
              <a:rPr lang="en" dirty="0"/>
              <a:t>2. </a:t>
            </a:r>
            <a:r>
              <a:rPr lang="en-NZ" dirty="0"/>
              <a:t>Calculate Queen contiguity</a:t>
            </a:r>
            <a:endParaRPr dirty="0"/>
          </a:p>
        </p:txBody>
      </p:sp>
      <p:sp>
        <p:nvSpPr>
          <p:cNvPr id="575" name="Google Shape;575;p77"/>
          <p:cNvSpPr txBox="1">
            <a:spLocks noGrp="1"/>
          </p:cNvSpPr>
          <p:nvPr>
            <p:ph type="subTitle" idx="3"/>
          </p:nvPr>
        </p:nvSpPr>
        <p:spPr>
          <a:xfrm>
            <a:off x="3894525" y="3044570"/>
            <a:ext cx="4921800" cy="542700"/>
          </a:xfrm>
          <a:prstGeom prst="rect">
            <a:avLst/>
          </a:prstGeom>
        </p:spPr>
        <p:txBody>
          <a:bodyPr spcFirstLastPara="1" wrap="square" lIns="91425" tIns="91425" rIns="91425" bIns="91425" anchor="t" anchorCtr="0">
            <a:noAutofit/>
          </a:bodyPr>
          <a:lstStyle/>
          <a:p>
            <a:pPr marL="0" lvl="0" indent="0"/>
            <a:r>
              <a:rPr lang="en" dirty="0"/>
              <a:t>5. </a:t>
            </a:r>
            <a:r>
              <a:rPr lang="en-NZ" dirty="0"/>
              <a:t>Calculate Moran’s I </a:t>
            </a:r>
            <a:r>
              <a:rPr lang="en-NZ" sz="1400" dirty="0"/>
              <a:t>(and look at the p-value)</a:t>
            </a:r>
            <a:endParaRPr dirty="0"/>
          </a:p>
        </p:txBody>
      </p:sp>
      <p:sp>
        <p:nvSpPr>
          <p:cNvPr id="576" name="Google Shape;576;p77"/>
          <p:cNvSpPr txBox="1">
            <a:spLocks noGrp="1"/>
          </p:cNvSpPr>
          <p:nvPr>
            <p:ph type="subTitle" idx="4"/>
          </p:nvPr>
        </p:nvSpPr>
        <p:spPr>
          <a:xfrm>
            <a:off x="3894525" y="1909660"/>
            <a:ext cx="4921800" cy="542700"/>
          </a:xfrm>
          <a:prstGeom prst="rect">
            <a:avLst/>
          </a:prstGeom>
        </p:spPr>
        <p:txBody>
          <a:bodyPr spcFirstLastPara="1" wrap="square" lIns="91425" tIns="91425" rIns="91425" bIns="91425" anchor="t" anchorCtr="0">
            <a:noAutofit/>
          </a:bodyPr>
          <a:lstStyle/>
          <a:p>
            <a:pPr marL="0" lvl="0" indent="0"/>
            <a:r>
              <a:rPr lang="en" dirty="0"/>
              <a:t>3. </a:t>
            </a:r>
            <a:r>
              <a:rPr lang="en-NZ" dirty="0"/>
              <a:t>Extract </a:t>
            </a:r>
            <a:r>
              <a:rPr lang="en-NZ" dirty="0" err="1"/>
              <a:t>NZDep</a:t>
            </a:r>
            <a:r>
              <a:rPr lang="en-NZ" dirty="0"/>
              <a:t> variable</a:t>
            </a:r>
            <a:endParaRPr dirty="0"/>
          </a:p>
        </p:txBody>
      </p:sp>
      <p:sp>
        <p:nvSpPr>
          <p:cNvPr id="577" name="Google Shape;577;p77"/>
          <p:cNvSpPr txBox="1">
            <a:spLocks noGrp="1"/>
          </p:cNvSpPr>
          <p:nvPr>
            <p:ph type="subTitle" idx="5"/>
          </p:nvPr>
        </p:nvSpPr>
        <p:spPr>
          <a:xfrm>
            <a:off x="4001175" y="3887875"/>
            <a:ext cx="51657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If p-value &lt; α, we reject the null hypothesis. </a:t>
            </a:r>
            <a:endParaRPr sz="1300" dirty="0"/>
          </a:p>
          <a:p>
            <a:pPr marL="0" lvl="0" indent="0" algn="l" rtl="0">
              <a:spcBef>
                <a:spcPts val="0"/>
              </a:spcBef>
              <a:spcAft>
                <a:spcPts val="0"/>
              </a:spcAft>
              <a:buNone/>
            </a:pPr>
            <a:r>
              <a:rPr lang="en" sz="1300" dirty="0"/>
              <a:t>If p-value ≥ α, we fail to reject the null hypothesis</a:t>
            </a:r>
            <a:endParaRPr sz="1300" dirty="0"/>
          </a:p>
          <a:p>
            <a:pPr marL="0" lvl="0" indent="0" algn="l" rtl="0">
              <a:spcBef>
                <a:spcPts val="0"/>
              </a:spcBef>
              <a:spcAft>
                <a:spcPts val="0"/>
              </a:spcAft>
              <a:buNone/>
            </a:pPr>
            <a:endParaRPr sz="1300" dirty="0"/>
          </a:p>
        </p:txBody>
      </p:sp>
      <p:sp>
        <p:nvSpPr>
          <p:cNvPr id="578" name="Google Shape;578;p77"/>
          <p:cNvSpPr txBox="1">
            <a:spLocks noGrp="1"/>
          </p:cNvSpPr>
          <p:nvPr>
            <p:ph type="subTitle" idx="6"/>
          </p:nvPr>
        </p:nvSpPr>
        <p:spPr>
          <a:xfrm>
            <a:off x="3894525" y="2515215"/>
            <a:ext cx="4921800" cy="542700"/>
          </a:xfrm>
          <a:prstGeom prst="rect">
            <a:avLst/>
          </a:prstGeom>
        </p:spPr>
        <p:txBody>
          <a:bodyPr spcFirstLastPara="1" wrap="square" lIns="91425" tIns="91425" rIns="91425" bIns="91425" anchor="t" anchorCtr="0">
            <a:noAutofit/>
          </a:bodyPr>
          <a:lstStyle/>
          <a:p>
            <a:pPr marL="0" lvl="0" indent="0"/>
            <a:r>
              <a:rPr lang="en" dirty="0"/>
              <a:t>4. </a:t>
            </a:r>
            <a:r>
              <a:rPr lang="en-NZ" dirty="0"/>
              <a:t>Standardise weights</a:t>
            </a:r>
            <a:endParaRPr dirty="0"/>
          </a:p>
        </p:txBody>
      </p:sp>
      <p:sp>
        <p:nvSpPr>
          <p:cNvPr id="579" name="Google Shape;579;p77"/>
          <p:cNvSpPr txBox="1"/>
          <p:nvPr/>
        </p:nvSpPr>
        <p:spPr>
          <a:xfrm>
            <a:off x="586100" y="1955925"/>
            <a:ext cx="20310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Steps</a:t>
            </a:r>
            <a:endParaRPr sz="2000" b="1">
              <a:solidFill>
                <a:schemeClr val="dk1"/>
              </a:solidFill>
              <a:latin typeface="Barlow"/>
              <a:ea typeface="Barlow"/>
              <a:cs typeface="Barlow"/>
              <a:sym typeface="Barlow"/>
            </a:endParaRPr>
          </a:p>
        </p:txBody>
      </p:sp>
      <p:pic>
        <p:nvPicPr>
          <p:cNvPr id="2" name="Picture 2" descr="Google Colab color icon in PNG, SVG">
            <a:extLst>
              <a:ext uri="{FF2B5EF4-FFF2-40B4-BE49-F238E27FC236}">
                <a16:creationId xmlns:a16="http://schemas.microsoft.com/office/drawing/2014/main" id="{1B12267E-9527-A9B0-2A87-C491B6245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348" name="Google Shape;348;p50"/>
          <p:cNvSpPr txBox="1">
            <a:spLocks noGrp="1"/>
          </p:cNvSpPr>
          <p:nvPr>
            <p:ph type="body" idx="1"/>
          </p:nvPr>
        </p:nvSpPr>
        <p:spPr>
          <a:xfrm>
            <a:off x="311700" y="1651300"/>
            <a:ext cx="4220700" cy="118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Explain what you expect to happen</a:t>
            </a:r>
            <a:endParaRPr sz="1800"/>
          </a:p>
          <a:p>
            <a:pPr marL="457200" lvl="0" indent="-342900" algn="l" rtl="0">
              <a:spcBef>
                <a:spcPts val="0"/>
              </a:spcBef>
              <a:spcAft>
                <a:spcPts val="0"/>
              </a:spcAft>
              <a:buSzPts val="1800"/>
              <a:buChar char="●"/>
            </a:pPr>
            <a:r>
              <a:rPr lang="en" sz="1800"/>
              <a:t>Be clear and understandable</a:t>
            </a:r>
            <a:endParaRPr sz="1800"/>
          </a:p>
          <a:p>
            <a:pPr marL="457200" lvl="0" indent="-342900" algn="l" rtl="0">
              <a:spcBef>
                <a:spcPts val="0"/>
              </a:spcBef>
              <a:spcAft>
                <a:spcPts val="0"/>
              </a:spcAft>
              <a:buSzPts val="1800"/>
              <a:buChar char="●"/>
            </a:pPr>
            <a:r>
              <a:rPr lang="en" sz="1800"/>
              <a:t>Be testable and measurable</a:t>
            </a:r>
            <a:endParaRPr sz="1800"/>
          </a:p>
          <a:p>
            <a:pPr marL="0" lvl="0" indent="0" algn="l" rtl="0">
              <a:spcBef>
                <a:spcPts val="0"/>
              </a:spcBef>
              <a:spcAft>
                <a:spcPts val="0"/>
              </a:spcAft>
              <a:buNone/>
            </a:pPr>
            <a:endParaRPr sz="1800"/>
          </a:p>
        </p:txBody>
      </p:sp>
      <p:pic>
        <p:nvPicPr>
          <p:cNvPr id="349" name="Google Shape;349;p50"/>
          <p:cNvPicPr preferRelativeResize="0"/>
          <p:nvPr/>
        </p:nvPicPr>
        <p:blipFill>
          <a:blip r:embed="rId3">
            <a:alphaModFix/>
          </a:blip>
          <a:stretch>
            <a:fillRect/>
          </a:stretch>
        </p:blipFill>
        <p:spPr>
          <a:xfrm>
            <a:off x="5269200" y="1321150"/>
            <a:ext cx="3500699" cy="3079049"/>
          </a:xfrm>
          <a:prstGeom prst="rect">
            <a:avLst/>
          </a:prstGeom>
          <a:noFill/>
          <a:ln>
            <a:noFill/>
          </a:ln>
        </p:spPr>
      </p:pic>
      <p:sp>
        <p:nvSpPr>
          <p:cNvPr id="350" name="Google Shape;350;p50"/>
          <p:cNvSpPr txBox="1"/>
          <p:nvPr/>
        </p:nvSpPr>
        <p:spPr>
          <a:xfrm>
            <a:off x="311700" y="3096600"/>
            <a:ext cx="4877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Example:  </a:t>
            </a:r>
            <a:br>
              <a:rPr lang="en" sz="1800">
                <a:solidFill>
                  <a:schemeClr val="dk1"/>
                </a:solidFill>
                <a:latin typeface="Barlow Light"/>
                <a:ea typeface="Barlow Light"/>
                <a:cs typeface="Barlow Light"/>
                <a:sym typeface="Barlow Light"/>
              </a:rPr>
            </a:br>
            <a:r>
              <a:rPr lang="en" sz="1800">
                <a:solidFill>
                  <a:srgbClr val="FF9900"/>
                </a:solidFill>
                <a:latin typeface="Barlow Light"/>
                <a:ea typeface="Barlow Light"/>
                <a:cs typeface="Barlow Light"/>
                <a:sym typeface="Barlow Light"/>
              </a:rPr>
              <a:t>Areas with more green spaces have lower air pollution levels than areas with fewer green spaces</a:t>
            </a:r>
            <a:r>
              <a:rPr lang="en" sz="1800">
                <a:solidFill>
                  <a:schemeClr val="dk1"/>
                </a:solidFill>
                <a:latin typeface="Barlow Light"/>
                <a:ea typeface="Barlow Light"/>
                <a:cs typeface="Barlow Light"/>
                <a:sym typeface="Barlow Light"/>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8"/>
          <p:cNvPicPr preferRelativeResize="0"/>
          <p:nvPr/>
        </p:nvPicPr>
        <p:blipFill rotWithShape="1">
          <a:blip r:embed="rId3">
            <a:alphaModFix/>
          </a:blip>
          <a:srcRect r="25267"/>
          <a:stretch/>
        </p:blipFill>
        <p:spPr>
          <a:xfrm>
            <a:off x="4161025" y="1700548"/>
            <a:ext cx="2350421" cy="2319149"/>
          </a:xfrm>
          <a:prstGeom prst="rect">
            <a:avLst/>
          </a:prstGeom>
          <a:noFill/>
          <a:ln>
            <a:noFill/>
          </a:ln>
        </p:spPr>
      </p:pic>
      <p:pic>
        <p:nvPicPr>
          <p:cNvPr id="585" name="Google Shape;585;p78"/>
          <p:cNvPicPr preferRelativeResize="0"/>
          <p:nvPr/>
        </p:nvPicPr>
        <p:blipFill rotWithShape="1">
          <a:blip r:embed="rId4">
            <a:alphaModFix/>
          </a:blip>
          <a:srcRect l="49897"/>
          <a:stretch/>
        </p:blipFill>
        <p:spPr>
          <a:xfrm>
            <a:off x="6620776" y="1746800"/>
            <a:ext cx="2455900" cy="2319149"/>
          </a:xfrm>
          <a:prstGeom prst="rect">
            <a:avLst/>
          </a:prstGeom>
          <a:noFill/>
          <a:ln>
            <a:noFill/>
          </a:ln>
        </p:spPr>
      </p:pic>
      <p:sp>
        <p:nvSpPr>
          <p:cNvPr id="586" name="Google Shape;58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hypothesis: Permutation</a:t>
            </a:r>
            <a:endParaRPr/>
          </a:p>
        </p:txBody>
      </p:sp>
      <p:sp>
        <p:nvSpPr>
          <p:cNvPr id="587" name="Google Shape;587;p78"/>
          <p:cNvSpPr txBox="1">
            <a:spLocks noGrp="1"/>
          </p:cNvSpPr>
          <p:nvPr>
            <p:ph type="body" idx="1"/>
          </p:nvPr>
        </p:nvSpPr>
        <p:spPr>
          <a:xfrm>
            <a:off x="311700" y="1152475"/>
            <a:ext cx="3632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Permutation (randomly distributing)</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Permutations can be 9, 99, and 999</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Checks how much the analysed I are different to the permuted results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Permuted: Histogram</a:t>
            </a:r>
            <a:endParaRPr sz="1700"/>
          </a:p>
          <a:p>
            <a:pPr marL="0" lvl="0" indent="0" algn="l" rtl="0">
              <a:spcBef>
                <a:spcPts val="0"/>
              </a:spcBef>
              <a:spcAft>
                <a:spcPts val="0"/>
              </a:spcAft>
              <a:buNone/>
            </a:pPr>
            <a:r>
              <a:rPr lang="en" sz="1700"/>
              <a:t>Green: your Global moran’s I</a:t>
            </a:r>
            <a:endParaRPr sz="1700"/>
          </a:p>
        </p:txBody>
      </p:sp>
      <p:sp>
        <p:nvSpPr>
          <p:cNvPr id="588" name="Google Shape;588;p78"/>
          <p:cNvSpPr txBox="1"/>
          <p:nvPr/>
        </p:nvSpPr>
        <p:spPr>
          <a:xfrm>
            <a:off x="5308950" y="2394213"/>
            <a:ext cx="1788000" cy="10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Barlow Light"/>
                <a:ea typeface="Barlow Light"/>
                <a:cs typeface="Barlow Light"/>
                <a:sym typeface="Barlow Light"/>
              </a:rPr>
              <a:t>Statistically significant</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Limitations of Global Spatial Autocorrelation (e.g., Moran’s I)</a:t>
            </a:r>
            <a:endParaRPr sz="2800"/>
          </a:p>
        </p:txBody>
      </p:sp>
      <p:sp>
        <p:nvSpPr>
          <p:cNvPr id="594" name="Google Shape;594;p79"/>
          <p:cNvSpPr txBox="1">
            <a:spLocks noGrp="1"/>
          </p:cNvSpPr>
          <p:nvPr>
            <p:ph type="body" idx="1"/>
          </p:nvPr>
        </p:nvSpPr>
        <p:spPr>
          <a:xfrm>
            <a:off x="311700" y="1457275"/>
            <a:ext cx="700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Global statistics like Moran’s I summarise spatial patterns across the entire map.</a:t>
            </a:r>
            <a:endParaRPr sz="1700"/>
          </a:p>
          <a:p>
            <a:pPr marL="0" lvl="0" indent="0" algn="l" rtl="0">
              <a:spcBef>
                <a:spcPts val="1000"/>
              </a:spcBef>
              <a:spcAft>
                <a:spcPts val="0"/>
              </a:spcAft>
              <a:buNone/>
            </a:pPr>
            <a:r>
              <a:rPr lang="en" sz="1700"/>
              <a:t>Moran’s I captures overall clustering (positive values) or dispersion (negative values) in your dataset. However, it does not tell you where clustering or dispersion occurs.</a:t>
            </a:r>
            <a:endParaRPr sz="1700"/>
          </a:p>
          <a:p>
            <a:pPr marL="0" lvl="0" indent="0" algn="l" rtl="0">
              <a:spcBef>
                <a:spcPts val="1000"/>
              </a:spcBef>
              <a:spcAft>
                <a:spcPts val="0"/>
              </a:spcAft>
              <a:buNone/>
            </a:pPr>
            <a:r>
              <a:rPr lang="en" sz="1700"/>
              <a:t>🧭 Think of it like getting an average temperature for a country – useful, but it doesn’t tell you where the heatwaves or cold spots are!</a:t>
            </a:r>
            <a:endParaRPr sz="1700"/>
          </a:p>
          <a:p>
            <a:pPr marL="0" lvl="0" indent="0" algn="l" rtl="0">
              <a:spcBef>
                <a:spcPts val="1000"/>
              </a:spcBef>
              <a:spcAft>
                <a:spcPts val="1000"/>
              </a:spcAft>
              <a:buNone/>
            </a:pPr>
            <a:r>
              <a:rPr lang="en" sz="1700"/>
              <a:t>To identify specific local patterns (e.g., clusters of high or low values), we need local spatial statistics (e.g., Local Moran’s I or Getis-Ord Gi*).</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Moran’s I</a:t>
            </a:r>
            <a:endParaRPr/>
          </a:p>
        </p:txBody>
      </p:sp>
      <p:sp>
        <p:nvSpPr>
          <p:cNvPr id="600" name="Google Shape;6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Local measures of spatial autocorrelation focus on the relationships between each observation and its surroundings</a:t>
            </a:r>
            <a:endParaRPr sz="1800"/>
          </a:p>
          <a:p>
            <a:pPr marL="0" lvl="0" indent="0" algn="l" rtl="0">
              <a:spcBef>
                <a:spcPts val="0"/>
              </a:spcBef>
              <a:spcAft>
                <a:spcPts val="0"/>
              </a:spcAft>
              <a:buNone/>
            </a:pPr>
            <a:r>
              <a:rPr lang="en" sz="1800"/>
              <a:t>Also known as </a:t>
            </a:r>
            <a:r>
              <a:rPr lang="en" sz="1800" i="1" u="sng"/>
              <a:t>Local Indicators of Spatial Association (LISA)</a:t>
            </a:r>
            <a:r>
              <a:rPr lang="en" sz="1800"/>
              <a:t> (Anselin 1995)</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Clusters</a:t>
            </a:r>
            <a:endParaRPr sz="1800"/>
          </a:p>
          <a:p>
            <a:pPr marL="0" lvl="0" indent="0" algn="l" rtl="0">
              <a:spcBef>
                <a:spcPts val="0"/>
              </a:spcBef>
              <a:spcAft>
                <a:spcPts val="0"/>
              </a:spcAft>
              <a:buNone/>
            </a:pPr>
            <a:r>
              <a:rPr lang="en" sz="1800">
                <a:solidFill>
                  <a:srgbClr val="FF0000"/>
                </a:solidFill>
              </a:rPr>
              <a:t>High-High</a:t>
            </a:r>
            <a:endParaRPr sz="1800">
              <a:solidFill>
                <a:srgbClr val="FF0000"/>
              </a:solidFill>
            </a:endParaRPr>
          </a:p>
          <a:p>
            <a:pPr marL="0" lvl="0" indent="0" algn="l" rtl="0">
              <a:spcBef>
                <a:spcPts val="0"/>
              </a:spcBef>
              <a:spcAft>
                <a:spcPts val="0"/>
              </a:spcAft>
              <a:buNone/>
            </a:pPr>
            <a:r>
              <a:rPr lang="en" sz="1800"/>
              <a:t>Positive SA of high values (hotspots)</a:t>
            </a:r>
            <a:endParaRPr sz="1800"/>
          </a:p>
          <a:p>
            <a:pPr marL="0" lvl="0" indent="0" algn="l" rtl="0">
              <a:spcBef>
                <a:spcPts val="0"/>
              </a:spcBef>
              <a:spcAft>
                <a:spcPts val="0"/>
              </a:spcAft>
              <a:buNone/>
            </a:pPr>
            <a:r>
              <a:rPr lang="en" sz="1800">
                <a:solidFill>
                  <a:srgbClr val="4A86E8"/>
                </a:solidFill>
              </a:rPr>
              <a:t>Low-Low</a:t>
            </a:r>
            <a:endParaRPr sz="1800">
              <a:solidFill>
                <a:srgbClr val="4A86E8"/>
              </a:solidFill>
            </a:endParaRPr>
          </a:p>
          <a:p>
            <a:pPr marL="0" lvl="0" indent="0" algn="l" rtl="0">
              <a:spcBef>
                <a:spcPts val="0"/>
              </a:spcBef>
              <a:spcAft>
                <a:spcPts val="0"/>
              </a:spcAft>
              <a:buNone/>
            </a:pPr>
            <a:r>
              <a:rPr lang="en" sz="1800"/>
              <a:t>Positive SA of low values (coldspots)</a:t>
            </a:r>
            <a:endParaRPr sz="1800"/>
          </a:p>
          <a:p>
            <a:pPr marL="0" lvl="0" indent="0" algn="l" rtl="0">
              <a:spcBef>
                <a:spcPts val="0"/>
              </a:spcBef>
              <a:spcAft>
                <a:spcPts val="0"/>
              </a:spcAft>
              <a:buNone/>
            </a:pPr>
            <a:r>
              <a:rPr lang="en"/>
              <a:t>High-Low</a:t>
            </a:r>
            <a:endParaRPr/>
          </a:p>
          <a:p>
            <a:pPr marL="0" lvl="0" indent="0" algn="l" rtl="0">
              <a:spcBef>
                <a:spcPts val="0"/>
              </a:spcBef>
              <a:spcAft>
                <a:spcPts val="0"/>
              </a:spcAft>
              <a:buNone/>
            </a:pPr>
            <a:r>
              <a:rPr lang="en"/>
              <a:t>Negative SA (spatial outliers)</a:t>
            </a:r>
            <a:endParaRPr/>
          </a:p>
          <a:p>
            <a:pPr marL="0" lvl="0" indent="0" algn="l" rtl="0">
              <a:spcBef>
                <a:spcPts val="0"/>
              </a:spcBef>
              <a:spcAft>
                <a:spcPts val="0"/>
              </a:spcAft>
              <a:buNone/>
            </a:pPr>
            <a:r>
              <a:rPr lang="en"/>
              <a:t>Low-High</a:t>
            </a:r>
            <a:endParaRPr/>
          </a:p>
          <a:p>
            <a:pPr marL="0" lvl="0" indent="0" algn="l" rtl="0">
              <a:spcBef>
                <a:spcPts val="0"/>
              </a:spcBef>
              <a:spcAft>
                <a:spcPts val="0"/>
              </a:spcAft>
              <a:buNone/>
            </a:pPr>
            <a:r>
              <a:rPr lang="en"/>
              <a:t>Negative SA (spatial outliers)</a:t>
            </a:r>
            <a:endParaRPr/>
          </a:p>
        </p:txBody>
      </p:sp>
      <p:pic>
        <p:nvPicPr>
          <p:cNvPr id="601" name="Google Shape;601;p80"/>
          <p:cNvPicPr preferRelativeResize="0"/>
          <p:nvPr/>
        </p:nvPicPr>
        <p:blipFill>
          <a:blip r:embed="rId3">
            <a:alphaModFix/>
          </a:blip>
          <a:stretch>
            <a:fillRect/>
          </a:stretch>
        </p:blipFill>
        <p:spPr>
          <a:xfrm>
            <a:off x="6300575" y="2833225"/>
            <a:ext cx="2386950" cy="1598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UK Referendum</a:t>
            </a:r>
            <a:endParaRPr/>
          </a:p>
        </p:txBody>
      </p:sp>
      <p:pic>
        <p:nvPicPr>
          <p:cNvPr id="607" name="Google Shape;607;p81"/>
          <p:cNvPicPr preferRelativeResize="0"/>
          <p:nvPr/>
        </p:nvPicPr>
        <p:blipFill>
          <a:blip r:embed="rId3">
            <a:alphaModFix/>
          </a:blip>
          <a:stretch>
            <a:fillRect/>
          </a:stretch>
        </p:blipFill>
        <p:spPr>
          <a:xfrm>
            <a:off x="152400" y="1170125"/>
            <a:ext cx="4049459" cy="3820978"/>
          </a:xfrm>
          <a:prstGeom prst="rect">
            <a:avLst/>
          </a:prstGeom>
          <a:noFill/>
          <a:ln>
            <a:noFill/>
          </a:ln>
        </p:spPr>
      </p:pic>
      <p:pic>
        <p:nvPicPr>
          <p:cNvPr id="608" name="Google Shape;608;p81"/>
          <p:cNvPicPr preferRelativeResize="0"/>
          <p:nvPr/>
        </p:nvPicPr>
        <p:blipFill>
          <a:blip r:embed="rId4">
            <a:alphaModFix/>
          </a:blip>
          <a:stretch>
            <a:fillRect/>
          </a:stretch>
        </p:blipFill>
        <p:spPr>
          <a:xfrm>
            <a:off x="4371159" y="1393438"/>
            <a:ext cx="4637341" cy="3374347"/>
          </a:xfrm>
          <a:prstGeom prst="rect">
            <a:avLst/>
          </a:prstGeom>
          <a:noFill/>
          <a:ln w="9525" cap="flat" cmpd="sng">
            <a:solidFill>
              <a:schemeClr val="lt1"/>
            </a:solidFill>
            <a:prstDash val="solid"/>
            <a:round/>
            <a:headEnd type="none" w="sm" len="sm"/>
            <a:tailEnd type="none" w="sm" len="sm"/>
          </a:ln>
        </p:spPr>
      </p:pic>
      <p:cxnSp>
        <p:nvCxnSpPr>
          <p:cNvPr id="609" name="Google Shape;609;p81"/>
          <p:cNvCxnSpPr/>
          <p:nvPr/>
        </p:nvCxnSpPr>
        <p:spPr>
          <a:xfrm>
            <a:off x="8125438" y="1545400"/>
            <a:ext cx="0" cy="3082800"/>
          </a:xfrm>
          <a:prstGeom prst="straightConnector1">
            <a:avLst/>
          </a:prstGeom>
          <a:noFill/>
          <a:ln w="28575" cap="flat" cmpd="sng">
            <a:solidFill>
              <a:srgbClr val="25B497"/>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Interpreting Results</a:t>
            </a:r>
            <a:endParaRPr/>
          </a:p>
        </p:txBody>
      </p:sp>
      <p:pic>
        <p:nvPicPr>
          <p:cNvPr id="615" name="Google Shape;615;p82" title="Screenshot 2025-04-01 at 17.36.29.png"/>
          <p:cNvPicPr preferRelativeResize="0"/>
          <p:nvPr/>
        </p:nvPicPr>
        <p:blipFill>
          <a:blip r:embed="rId3">
            <a:alphaModFix/>
          </a:blip>
          <a:stretch>
            <a:fillRect/>
          </a:stretch>
        </p:blipFill>
        <p:spPr>
          <a:xfrm>
            <a:off x="572425" y="1144800"/>
            <a:ext cx="2082914" cy="3820974"/>
          </a:xfrm>
          <a:prstGeom prst="rect">
            <a:avLst/>
          </a:prstGeom>
          <a:noFill/>
          <a:ln>
            <a:noFill/>
          </a:ln>
        </p:spPr>
      </p:pic>
      <p:pic>
        <p:nvPicPr>
          <p:cNvPr id="616" name="Google Shape;616;p82" title="Screenshot 2025-04-01 at 17.36.39.png"/>
          <p:cNvPicPr preferRelativeResize="0"/>
          <p:nvPr/>
        </p:nvPicPr>
        <p:blipFill>
          <a:blip r:embed="rId4">
            <a:alphaModFix/>
          </a:blip>
          <a:stretch>
            <a:fillRect/>
          </a:stretch>
        </p:blipFill>
        <p:spPr>
          <a:xfrm>
            <a:off x="2807739" y="1144800"/>
            <a:ext cx="1858666" cy="3820976"/>
          </a:xfrm>
          <a:prstGeom prst="rect">
            <a:avLst/>
          </a:prstGeom>
          <a:noFill/>
          <a:ln>
            <a:noFill/>
          </a:ln>
        </p:spPr>
      </p:pic>
      <p:pic>
        <p:nvPicPr>
          <p:cNvPr id="617" name="Google Shape;617;p82" title="Screenshot 2025-04-01 at 17.37.03.png"/>
          <p:cNvPicPr preferRelativeResize="0"/>
          <p:nvPr/>
        </p:nvPicPr>
        <p:blipFill>
          <a:blip r:embed="rId5">
            <a:alphaModFix/>
          </a:blip>
          <a:stretch>
            <a:fillRect/>
          </a:stretch>
        </p:blipFill>
        <p:spPr>
          <a:xfrm>
            <a:off x="4818805" y="1144800"/>
            <a:ext cx="1791954" cy="3820975"/>
          </a:xfrm>
          <a:prstGeom prst="rect">
            <a:avLst/>
          </a:prstGeom>
          <a:noFill/>
          <a:ln>
            <a:noFill/>
          </a:ln>
        </p:spPr>
      </p:pic>
      <p:pic>
        <p:nvPicPr>
          <p:cNvPr id="618" name="Google Shape;618;p82" title="Screenshot 2025-04-01 at 17.39.42.png"/>
          <p:cNvPicPr preferRelativeResize="0"/>
          <p:nvPr/>
        </p:nvPicPr>
        <p:blipFill>
          <a:blip r:embed="rId6">
            <a:alphaModFix/>
          </a:blip>
          <a:stretch>
            <a:fillRect/>
          </a:stretch>
        </p:blipFill>
        <p:spPr>
          <a:xfrm>
            <a:off x="6763159" y="1144800"/>
            <a:ext cx="1779915"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Table</a:t>
            </a:r>
            <a:endParaRPr/>
          </a:p>
        </p:txBody>
      </p:sp>
      <p:graphicFrame>
        <p:nvGraphicFramePr>
          <p:cNvPr id="624" name="Google Shape;624;p83"/>
          <p:cNvGraphicFramePr/>
          <p:nvPr/>
        </p:nvGraphicFramePr>
        <p:xfrm>
          <a:off x="952500" y="1619250"/>
          <a:ext cx="7239000" cy="2567252"/>
        </p:xfrm>
        <a:graphic>
          <a:graphicData uri="http://schemas.openxmlformats.org/drawingml/2006/table">
            <a:tbl>
              <a:tblPr>
                <a:noFill/>
                <a:tableStyleId>{D62A5077-084E-497E-B880-6A338D761546}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Category</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Count</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Percentage</a:t>
                      </a:r>
                      <a:endParaRPr sz="1600" b="1">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Non-Significant</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226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59.47%</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75</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19.74%</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69</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18.16%</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1.58%</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4</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1.05%</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3C1366-63D7-4CEF-26AD-613FCCAB3757}"/>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36854A47-BF60-0AA0-AF10-2091C5C33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825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Getis Ord</a:t>
            </a:r>
            <a:endParaRPr/>
          </a:p>
        </p:txBody>
      </p:sp>
      <p:sp>
        <p:nvSpPr>
          <p:cNvPr id="630" name="Google Shape;63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Getis-Ord Gi* is a local spatial statistic used to identify hot spots (high values surrounded by high values) and cold spots (low values surrounded by low values) in geospatial data.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 High Gi* → Hot spots (clusters of statistically high values).</a:t>
            </a:r>
            <a:endParaRPr sz="1800"/>
          </a:p>
          <a:p>
            <a:pPr marL="0" lvl="0" indent="0" algn="l" rtl="0">
              <a:spcBef>
                <a:spcPts val="0"/>
              </a:spcBef>
              <a:spcAft>
                <a:spcPts val="0"/>
              </a:spcAft>
              <a:buNone/>
            </a:pPr>
            <a:r>
              <a:rPr lang="en" sz="1800"/>
              <a:t>✅ Low Gi* → Cold spots (clusters of statistically low values).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can get both Gi and Gi*</a:t>
            </a:r>
            <a:endParaRPr sz="1800"/>
          </a:p>
          <a:p>
            <a:pPr marL="0" lvl="0" indent="0" algn="l" rtl="0">
              <a:spcBef>
                <a:spcPts val="1000"/>
              </a:spcBef>
              <a:spcAft>
                <a:spcPts val="1000"/>
              </a:spcAft>
              <a:buNone/>
            </a:pPr>
            <a:r>
              <a:rPr lang="en" sz="1800"/>
              <a:t>The * includes whether you add yourself into the computation</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sp>
        <p:nvSpPr>
          <p:cNvPr id="636" name="Google Shape;636;p85"/>
          <p:cNvSpPr txBox="1">
            <a:spLocks noGrp="1"/>
          </p:cNvSpPr>
          <p:nvPr>
            <p:ph type="body" idx="1"/>
          </p:nvPr>
        </p:nvSpPr>
        <p:spPr>
          <a:xfrm>
            <a:off x="311700" y="1381075"/>
            <a:ext cx="41019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For each feature/location i, the Gi* statistic sums the attribute values of i and its neighbours, weighted by spatial proximity.</a:t>
            </a:r>
            <a:endParaRPr sz="1700"/>
          </a:p>
          <a:p>
            <a:pPr marL="457200" lvl="0" indent="-336550" algn="l" rtl="0">
              <a:spcBef>
                <a:spcPts val="1000"/>
              </a:spcBef>
              <a:spcAft>
                <a:spcPts val="0"/>
              </a:spcAft>
              <a:buSzPts val="1700"/>
              <a:buChar char="●"/>
            </a:pPr>
            <a:r>
              <a:rPr lang="en" sz="1700"/>
              <a:t>It then compares this local sum to the global sum of all attribute values.</a:t>
            </a:r>
            <a:endParaRPr sz="1700"/>
          </a:p>
          <a:p>
            <a:pPr marL="457200" lvl="0" indent="-336550" algn="l" rtl="0">
              <a:spcBef>
                <a:spcPts val="1000"/>
              </a:spcBef>
              <a:spcAft>
                <a:spcPts val="1000"/>
              </a:spcAft>
              <a:buSzPts val="1700"/>
              <a:buChar char="●"/>
            </a:pPr>
            <a:r>
              <a:rPr lang="en" sz="1700"/>
              <a:t>The result is a Z-score, which tells you whether high (or low) values are spatially clustered.</a:t>
            </a:r>
            <a:endParaRPr sz="1700"/>
          </a:p>
        </p:txBody>
      </p:sp>
      <p:pic>
        <p:nvPicPr>
          <p:cNvPr id="637" name="Google Shape;637;p85"/>
          <p:cNvPicPr preferRelativeResize="0"/>
          <p:nvPr/>
        </p:nvPicPr>
        <p:blipFill>
          <a:blip r:embed="rId3">
            <a:alphaModFix/>
          </a:blip>
          <a:stretch>
            <a:fillRect/>
          </a:stretch>
        </p:blipFill>
        <p:spPr>
          <a:xfrm>
            <a:off x="4989099" y="1381075"/>
            <a:ext cx="3954649" cy="2824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LISA vs Getis Ord</a:t>
            </a:r>
            <a:endParaRPr/>
          </a:p>
        </p:txBody>
      </p:sp>
      <p:graphicFrame>
        <p:nvGraphicFramePr>
          <p:cNvPr id="643" name="Google Shape;643;p86"/>
          <p:cNvGraphicFramePr/>
          <p:nvPr/>
        </p:nvGraphicFramePr>
        <p:xfrm>
          <a:off x="952500" y="1657350"/>
          <a:ext cx="7239000" cy="3115892"/>
        </p:xfrm>
        <a:graphic>
          <a:graphicData uri="http://schemas.openxmlformats.org/drawingml/2006/table">
            <a:tbl>
              <a:tblPr>
                <a:noFill/>
                <a:tableStyleId>{D62A5077-084E-497E-B880-6A338D761546}</a:tableStyleId>
              </a:tblPr>
              <a:tblGrid>
                <a:gridCol w="1339175">
                  <a:extLst>
                    <a:ext uri="{9D8B030D-6E8A-4147-A177-3AD203B41FA5}">
                      <a16:colId xmlns:a16="http://schemas.microsoft.com/office/drawing/2014/main" val="20000"/>
                    </a:ext>
                  </a:extLst>
                </a:gridCol>
                <a:gridCol w="3049475">
                  <a:extLst>
                    <a:ext uri="{9D8B030D-6E8A-4147-A177-3AD203B41FA5}">
                      <a16:colId xmlns:a16="http://schemas.microsoft.com/office/drawing/2014/main" val="20001"/>
                    </a:ext>
                  </a:extLst>
                </a:gridCol>
                <a:gridCol w="285035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accent6"/>
                          </a:solidFill>
                          <a:latin typeface="Barlow"/>
                          <a:ea typeface="Barlow"/>
                          <a:cs typeface="Barlow"/>
                          <a:sym typeface="Barlow"/>
                        </a:rPr>
                        <a:t>Feature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Local Moran’s I</a:t>
                      </a:r>
                      <a:endParaRPr sz="11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Getis-Ord Gi*</a:t>
                      </a:r>
                      <a:endParaRPr sz="1100" b="1">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Type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solidFill>
                            <a:srgbClr val="FF9900"/>
                          </a:solidFill>
                          <a:latin typeface="Barlow"/>
                          <a:ea typeface="Barlow"/>
                          <a:cs typeface="Barlow"/>
                          <a:sym typeface="Barlow"/>
                        </a:rPr>
                        <a:t>Measure</a:t>
                      </a:r>
                      <a:endParaRPr sz="1600" b="1">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Similarity/dissimilarity between a location and its neighbours</a:t>
                      </a:r>
                      <a:endParaRPr>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Intensity of clustering of high or low values</a:t>
                      </a:r>
                      <a:endParaRPr>
                        <a:solidFill>
                          <a:srgbClr val="FF9900"/>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Purpose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Detects overall spatial autocorrelation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Identifies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Detects</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Clusters and spatial outliers</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Only clusters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Based on</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Deviation from mean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Sum of weighted values in neighbourhood</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pic>
        <p:nvPicPr>
          <p:cNvPr id="644" name="Google Shape;644;p86"/>
          <p:cNvPicPr preferRelativeResize="0"/>
          <p:nvPr/>
        </p:nvPicPr>
        <p:blipFill>
          <a:blip r:embed="rId3">
            <a:alphaModFix/>
          </a:blip>
          <a:stretch>
            <a:fillRect/>
          </a:stretch>
        </p:blipFill>
        <p:spPr>
          <a:xfrm>
            <a:off x="6137388" y="0"/>
            <a:ext cx="2877874" cy="1618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Null &amp; Alternative Hypothesis</a:t>
            </a:r>
            <a:endParaRPr/>
          </a:p>
        </p:txBody>
      </p:sp>
      <p:sp>
        <p:nvSpPr>
          <p:cNvPr id="356" name="Google Shape;356;p51"/>
          <p:cNvSpPr/>
          <p:nvPr/>
        </p:nvSpPr>
        <p:spPr>
          <a:xfrm>
            <a:off x="79175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Barlow"/>
                <a:ea typeface="Barlow"/>
                <a:cs typeface="Barlow"/>
                <a:sym typeface="Barlow"/>
              </a:rPr>
              <a:t>Null Hypothesis (H</a:t>
            </a:r>
            <a:r>
              <a:rPr lang="en" b="1" baseline="-25000">
                <a:latin typeface="Barlow"/>
                <a:ea typeface="Barlow"/>
                <a:cs typeface="Barlow"/>
                <a:sym typeface="Barlow"/>
              </a:rPr>
              <a:t>0</a:t>
            </a:r>
            <a:r>
              <a:rPr lang="en" b="1">
                <a:latin typeface="Barlow"/>
                <a:ea typeface="Barlow"/>
                <a:cs typeface="Barlow"/>
                <a:sym typeface="Barlow"/>
              </a:rPr>
              <a:t>)</a:t>
            </a:r>
            <a:endParaRPr b="1">
              <a:latin typeface="Barlow"/>
              <a:ea typeface="Barlow"/>
              <a:cs typeface="Barlow"/>
              <a:sym typeface="Barlow"/>
            </a:endParaRPr>
          </a:p>
        </p:txBody>
      </p:sp>
      <p:cxnSp>
        <p:nvCxnSpPr>
          <p:cNvPr id="357" name="Google Shape;357;p51"/>
          <p:cNvCxnSpPr/>
          <p:nvPr/>
        </p:nvCxnSpPr>
        <p:spPr>
          <a:xfrm>
            <a:off x="4434900" y="1243375"/>
            <a:ext cx="0" cy="3298800"/>
          </a:xfrm>
          <a:prstGeom prst="straightConnector1">
            <a:avLst/>
          </a:prstGeom>
          <a:noFill/>
          <a:ln w="9525" cap="flat" cmpd="sng">
            <a:solidFill>
              <a:schemeClr val="dk2"/>
            </a:solidFill>
            <a:prstDash val="solid"/>
            <a:round/>
            <a:headEnd type="none" w="med" len="med"/>
            <a:tailEnd type="none" w="med" len="med"/>
          </a:ln>
        </p:spPr>
      </p:cxnSp>
      <p:sp>
        <p:nvSpPr>
          <p:cNvPr id="358" name="Google Shape;358;p51"/>
          <p:cNvSpPr/>
          <p:nvPr/>
        </p:nvSpPr>
        <p:spPr>
          <a:xfrm>
            <a:off x="541040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b="1">
                <a:solidFill>
                  <a:schemeClr val="lt1"/>
                </a:solidFill>
                <a:latin typeface="Barlow"/>
                <a:ea typeface="Barlow"/>
                <a:cs typeface="Barlow"/>
                <a:sym typeface="Barlow"/>
              </a:rPr>
              <a:t>Alternative Hypothesis (H</a:t>
            </a:r>
            <a:r>
              <a:rPr lang="en" b="1" baseline="-25000">
                <a:solidFill>
                  <a:schemeClr val="lt1"/>
                </a:solidFill>
                <a:latin typeface="Barlow"/>
                <a:ea typeface="Barlow"/>
                <a:cs typeface="Barlow"/>
                <a:sym typeface="Barlow"/>
              </a:rPr>
              <a:t>1</a:t>
            </a:r>
            <a:r>
              <a:rPr lang="en" b="1">
                <a:solidFill>
                  <a:schemeClr val="lt1"/>
                </a:solidFill>
                <a:latin typeface="Barlow"/>
                <a:ea typeface="Barlow"/>
                <a:cs typeface="Barlow"/>
                <a:sym typeface="Barlow"/>
              </a:rPr>
              <a:t>)</a:t>
            </a:r>
            <a:endParaRPr b="1">
              <a:latin typeface="Barlow"/>
              <a:ea typeface="Barlow"/>
              <a:cs typeface="Barlow"/>
              <a:sym typeface="Barlow"/>
            </a:endParaRPr>
          </a:p>
        </p:txBody>
      </p:sp>
      <p:sp>
        <p:nvSpPr>
          <p:cNvPr id="359" name="Google Shape;359;p51"/>
          <p:cNvSpPr txBox="1"/>
          <p:nvPr/>
        </p:nvSpPr>
        <p:spPr>
          <a:xfrm>
            <a:off x="471325"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There is </a:t>
            </a:r>
            <a:r>
              <a:rPr lang="en" sz="1800" i="1" u="sng">
                <a:solidFill>
                  <a:schemeClr val="dk1"/>
                </a:solidFill>
                <a:latin typeface="Barlow Light"/>
                <a:ea typeface="Barlow Light"/>
                <a:cs typeface="Barlow Light"/>
                <a:sym typeface="Barlow Light"/>
              </a:rPr>
              <a:t>no relationship</a:t>
            </a:r>
            <a:r>
              <a:rPr lang="en" sz="1800">
                <a:solidFill>
                  <a:schemeClr val="dk1"/>
                </a:solidFill>
                <a:latin typeface="Barlow Light"/>
                <a:ea typeface="Barlow Light"/>
                <a:cs typeface="Barlow Light"/>
                <a:sym typeface="Barlow Light"/>
              </a:rPr>
              <a:t> between the amount of green space and air pollution levels in an area</a:t>
            </a:r>
            <a:endParaRPr>
              <a:solidFill>
                <a:schemeClr val="dk1"/>
              </a:solidFill>
            </a:endParaRPr>
          </a:p>
        </p:txBody>
      </p:sp>
      <p:sp>
        <p:nvSpPr>
          <p:cNvPr id="360" name="Google Shape;360;p51"/>
          <p:cNvSpPr txBox="1"/>
          <p:nvPr/>
        </p:nvSpPr>
        <p:spPr>
          <a:xfrm>
            <a:off x="5188650"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Areas with </a:t>
            </a:r>
            <a:r>
              <a:rPr lang="en" sz="1800" i="1" u="sng">
                <a:solidFill>
                  <a:schemeClr val="dk1"/>
                </a:solidFill>
                <a:latin typeface="Barlow Light"/>
                <a:ea typeface="Barlow Light"/>
                <a:cs typeface="Barlow Light"/>
                <a:sym typeface="Barlow Light"/>
              </a:rPr>
              <a:t>more green spaces have lower air pollution</a:t>
            </a:r>
            <a:r>
              <a:rPr lang="en" sz="1800">
                <a:solidFill>
                  <a:schemeClr val="dk1"/>
                </a:solidFill>
                <a:latin typeface="Barlow Light"/>
                <a:ea typeface="Barlow Light"/>
                <a:cs typeface="Barlow Light"/>
                <a:sym typeface="Barlow Light"/>
              </a:rPr>
              <a:t> levels than areas with fewer green spaces.</a:t>
            </a:r>
            <a:endParaRPr>
              <a:solidFill>
                <a:schemeClr val="dk1"/>
              </a:solidFill>
            </a:endParaRPr>
          </a:p>
        </p:txBody>
      </p:sp>
      <p:pic>
        <p:nvPicPr>
          <p:cNvPr id="361" name="Google Shape;361;p51"/>
          <p:cNvPicPr preferRelativeResize="0"/>
          <p:nvPr/>
        </p:nvPicPr>
        <p:blipFill>
          <a:blip r:embed="rId3">
            <a:alphaModFix/>
          </a:blip>
          <a:stretch>
            <a:fillRect/>
          </a:stretch>
        </p:blipFill>
        <p:spPr>
          <a:xfrm>
            <a:off x="2975925" y="3358625"/>
            <a:ext cx="2917958" cy="16413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 Example</a:t>
            </a:r>
            <a:endParaRPr/>
          </a:p>
        </p:txBody>
      </p:sp>
      <p:pic>
        <p:nvPicPr>
          <p:cNvPr id="650" name="Google Shape;650;p87" title="Screenshot 2025-04-01 at 17.44.23.png"/>
          <p:cNvPicPr preferRelativeResize="0"/>
          <p:nvPr/>
        </p:nvPicPr>
        <p:blipFill>
          <a:blip r:embed="rId3">
            <a:alphaModFix/>
          </a:blip>
          <a:stretch>
            <a:fillRect/>
          </a:stretch>
        </p:blipFill>
        <p:spPr>
          <a:xfrm>
            <a:off x="3405488" y="1102575"/>
            <a:ext cx="2333034"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Use Cases for Getis-Ord Gi*</a:t>
            </a:r>
            <a:endParaRPr/>
          </a:p>
        </p:txBody>
      </p:sp>
      <p:sp>
        <p:nvSpPr>
          <p:cNvPr id="656" name="Google Shape;656;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Crime Analysis – Identifying crime hot spots for targeted policing.</a:t>
            </a:r>
            <a:endParaRPr sz="1800" dirty="0"/>
          </a:p>
          <a:p>
            <a:pPr marL="0" lvl="0" indent="0" algn="l" rtl="0">
              <a:spcBef>
                <a:spcPts val="0"/>
              </a:spcBef>
              <a:spcAft>
                <a:spcPts val="1200"/>
              </a:spcAft>
              <a:buNone/>
            </a:pPr>
            <a:r>
              <a:rPr lang="en" sz="1800" dirty="0"/>
              <a:t>Urban Planning – Locating areas needing infrastructure investment.</a:t>
            </a:r>
            <a:endParaRPr sz="1800" dirty="0"/>
          </a:p>
          <a:p>
            <a:pPr marL="0" lvl="0" indent="0" algn="l" rtl="0">
              <a:spcBef>
                <a:spcPts val="0"/>
              </a:spcBef>
              <a:spcAft>
                <a:spcPts val="1200"/>
              </a:spcAft>
              <a:buNone/>
            </a:pPr>
            <a:r>
              <a:rPr lang="en" sz="1800" dirty="0"/>
              <a:t>Public Health – Detecting disease outbreak clusters.</a:t>
            </a:r>
            <a:endParaRPr sz="1800" dirty="0"/>
          </a:p>
          <a:p>
            <a:pPr marL="0" lvl="0" indent="0" algn="l" rtl="0">
              <a:spcBef>
                <a:spcPts val="0"/>
              </a:spcBef>
              <a:spcAft>
                <a:spcPts val="1200"/>
              </a:spcAft>
              <a:buNone/>
            </a:pPr>
            <a:r>
              <a:rPr lang="en" sz="1800" dirty="0"/>
              <a:t>Retail Analysis – Finding high-density consumer areas.</a:t>
            </a:r>
          </a:p>
          <a:p>
            <a:pPr marL="0" lvl="0" indent="0" algn="l" rtl="0">
              <a:spcBef>
                <a:spcPts val="0"/>
              </a:spcBef>
              <a:spcAft>
                <a:spcPts val="1200"/>
              </a:spcAft>
              <a:buNone/>
            </a:pPr>
            <a:endParaRPr lang="en" sz="1800" dirty="0"/>
          </a:p>
          <a:p>
            <a:pPr marL="0" lvl="0" indent="0" algn="l" rtl="0">
              <a:spcBef>
                <a:spcPts val="0"/>
              </a:spcBef>
              <a:spcAft>
                <a:spcPts val="1200"/>
              </a:spcAft>
              <a:buNone/>
            </a:pPr>
            <a:endParaRPr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064C57-79F8-7654-3D9C-01F415CE1A5D}"/>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21B742FD-8B4C-FD82-F710-92F578D25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09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Summary</a:t>
            </a:r>
            <a:endParaRPr/>
          </a:p>
        </p:txBody>
      </p:sp>
      <p:sp>
        <p:nvSpPr>
          <p:cNvPr id="662" name="Google Shape;662;p89"/>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lt1"/>
              </a:buClr>
              <a:buSzPts val="1100"/>
              <a:buFont typeface="Arial"/>
              <a:buNone/>
            </a:pPr>
            <a:r>
              <a:rPr lang="en" sz="1800" dirty="0"/>
              <a:t>Spatial Weights: Define proximity (contiguity, distance-based)</a:t>
            </a:r>
            <a:endParaRPr sz="1800" dirty="0"/>
          </a:p>
          <a:p>
            <a:pPr marL="0" lvl="0" indent="0" algn="l" rtl="0">
              <a:spcBef>
                <a:spcPts val="0"/>
              </a:spcBef>
              <a:spcAft>
                <a:spcPts val="1200"/>
              </a:spcAft>
              <a:buNone/>
            </a:pPr>
            <a:r>
              <a:rPr lang="en" sz="1800" dirty="0"/>
              <a:t>Spatial Autocorrelation: Measures how similar values cluster in space</a:t>
            </a:r>
            <a:endParaRPr sz="1800" dirty="0"/>
          </a:p>
          <a:p>
            <a:pPr marL="0" lvl="0" indent="0" algn="l" rtl="0">
              <a:spcBef>
                <a:spcPts val="0"/>
              </a:spcBef>
              <a:spcAft>
                <a:spcPts val="1200"/>
              </a:spcAft>
              <a:buNone/>
            </a:pPr>
            <a:r>
              <a:rPr lang="en" sz="1800" dirty="0"/>
              <a:t>Global Moran’s I: Detects overall clustering (HH, LL = positive; HL, LH = negative)</a:t>
            </a:r>
            <a:endParaRPr sz="1800" dirty="0"/>
          </a:p>
          <a:p>
            <a:pPr marL="0" lvl="0" indent="0" algn="l" rtl="0">
              <a:spcBef>
                <a:spcPts val="0"/>
              </a:spcBef>
              <a:spcAft>
                <a:spcPts val="1200"/>
              </a:spcAft>
              <a:buNone/>
            </a:pPr>
            <a:r>
              <a:rPr lang="en" sz="1800" dirty="0"/>
              <a:t>Local Moran’s I (LISA): Finds local clusters/outliers (HH, LL, HL, LH)</a:t>
            </a:r>
            <a:endParaRPr sz="1800" dirty="0"/>
          </a:p>
          <a:p>
            <a:pPr marL="0" lvl="0" indent="0" algn="l" rtl="0">
              <a:spcBef>
                <a:spcPts val="0"/>
              </a:spcBef>
              <a:spcAft>
                <a:spcPts val="1200"/>
              </a:spcAft>
              <a:buNone/>
            </a:pPr>
            <a:r>
              <a:rPr lang="en" sz="1800" dirty="0" err="1"/>
              <a:t>Getis</a:t>
            </a:r>
            <a:r>
              <a:rPr lang="en" sz="1800" dirty="0"/>
              <a:t>-Ord Gi*: Identifies hot and cold spots</a:t>
            </a:r>
            <a:endParaRPr sz="1800" dirty="0"/>
          </a:p>
          <a:p>
            <a:pPr marL="0" lvl="0" indent="0" algn="l" rtl="0">
              <a:spcBef>
                <a:spcPts val="0"/>
              </a:spcBef>
              <a:spcAft>
                <a:spcPts val="1200"/>
              </a:spcAft>
              <a:buNone/>
            </a:pPr>
            <a:r>
              <a:rPr lang="en" sz="1800" dirty="0"/>
              <a:t>Use: Map patterns, test hypotheses, guide spatial decisions</a:t>
            </a:r>
            <a:endParaRPr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dirty="0"/>
          </a:p>
        </p:txBody>
      </p:sp>
      <p:sp>
        <p:nvSpPr>
          <p:cNvPr id="668" name="Google Shape;66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a:p>
            <a:pPr marL="0" lvl="0" indent="0" algn="l" rtl="0">
              <a:spcBef>
                <a:spcPts val="0"/>
              </a:spcBef>
              <a:spcAft>
                <a:spcPts val="0"/>
              </a:spcAft>
              <a:buNone/>
            </a:pPr>
            <a:r>
              <a:rPr lang="en" sz="2000" dirty="0"/>
              <a:t>If not, I will all see you </a:t>
            </a:r>
            <a:r>
              <a:rPr lang="en-US" sz="2000" dirty="0"/>
              <a:t>tomorrow with some example data</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a:t>
            </a:r>
            <a:endParaRPr/>
          </a:p>
        </p:txBody>
      </p:sp>
      <p:sp>
        <p:nvSpPr>
          <p:cNvPr id="367" name="Google Shape;36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Barlow"/>
                <a:ea typeface="Barlow"/>
                <a:cs typeface="Barlow"/>
                <a:sym typeface="Barlow"/>
              </a:rPr>
              <a:t>Correlation</a:t>
            </a:r>
            <a:endParaRPr b="1">
              <a:solidFill>
                <a:srgbClr val="FF9900"/>
              </a:solidFill>
              <a:latin typeface="Barlow"/>
              <a:ea typeface="Barlow"/>
              <a:cs typeface="Barlow"/>
              <a:sym typeface="Barlow"/>
            </a:endParaRPr>
          </a:p>
          <a:p>
            <a:pPr marL="0" lvl="0" indent="0" algn="l" rtl="0">
              <a:spcBef>
                <a:spcPts val="0"/>
              </a:spcBef>
              <a:spcAft>
                <a:spcPts val="0"/>
              </a:spcAft>
              <a:buNone/>
            </a:pPr>
            <a:r>
              <a:rPr lang="en"/>
              <a:t>Correlation is a statistical measure that describes the relationship between two variables. It tells us whether an increase in one variable is associated with an increase or decrease in another.</a:t>
            </a:r>
            <a:endParaRPr/>
          </a:p>
        </p:txBody>
      </p:sp>
      <p:pic>
        <p:nvPicPr>
          <p:cNvPr id="368" name="Google Shape;368;p52"/>
          <p:cNvPicPr preferRelativeResize="0"/>
          <p:nvPr/>
        </p:nvPicPr>
        <p:blipFill rotWithShape="1">
          <a:blip r:embed="rId3">
            <a:alphaModFix/>
          </a:blip>
          <a:srcRect t="8185" b="36986"/>
          <a:stretch/>
        </p:blipFill>
        <p:spPr>
          <a:xfrm>
            <a:off x="1239613" y="2090550"/>
            <a:ext cx="6535076" cy="2120400"/>
          </a:xfrm>
          <a:prstGeom prst="rect">
            <a:avLst/>
          </a:prstGeom>
          <a:noFill/>
          <a:ln>
            <a:noFill/>
          </a:ln>
        </p:spPr>
      </p:pic>
      <p:pic>
        <p:nvPicPr>
          <p:cNvPr id="369" name="Google Shape;369;p52"/>
          <p:cNvPicPr preferRelativeResize="0"/>
          <p:nvPr/>
        </p:nvPicPr>
        <p:blipFill>
          <a:blip r:embed="rId4">
            <a:alphaModFix/>
          </a:blip>
          <a:stretch>
            <a:fillRect/>
          </a:stretch>
        </p:blipFill>
        <p:spPr>
          <a:xfrm>
            <a:off x="6921225" y="3137615"/>
            <a:ext cx="853475" cy="853450"/>
          </a:xfrm>
          <a:prstGeom prst="rect">
            <a:avLst/>
          </a:prstGeom>
          <a:noFill/>
          <a:ln>
            <a:noFill/>
          </a:ln>
        </p:spPr>
      </p:pic>
      <p:sp>
        <p:nvSpPr>
          <p:cNvPr id="370" name="Google Shape;370;p52"/>
          <p:cNvSpPr txBox="1"/>
          <p:nvPr/>
        </p:nvSpPr>
        <p:spPr>
          <a:xfrm>
            <a:off x="5633275" y="42234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Temperature x Ice Cream Sales</a:t>
            </a:r>
            <a:endParaRPr sz="1200">
              <a:solidFill>
                <a:schemeClr val="dk1"/>
              </a:solidFill>
              <a:latin typeface="Barlow Light"/>
              <a:ea typeface="Barlow Light"/>
              <a:cs typeface="Barlow Light"/>
              <a:sym typeface="Barlow Light"/>
            </a:endParaRPr>
          </a:p>
        </p:txBody>
      </p:sp>
      <p:sp>
        <p:nvSpPr>
          <p:cNvPr id="371" name="Google Shape;371;p52"/>
          <p:cNvSpPr txBox="1"/>
          <p:nvPr/>
        </p:nvSpPr>
        <p:spPr>
          <a:xfrm>
            <a:off x="1239625" y="42109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Interest Rates x Housing prices</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pic>
        <p:nvPicPr>
          <p:cNvPr id="3" name="그림 2" descr="라인, 그래프, 스크린샷이(가) 표시된 사진&#10;&#10;AI가 생성한 콘텐츠는 부정확할 수 있습니다.">
            <a:extLst>
              <a:ext uri="{FF2B5EF4-FFF2-40B4-BE49-F238E27FC236}">
                <a16:creationId xmlns:a16="http://schemas.microsoft.com/office/drawing/2014/main" id="{83637B0C-6CCA-0186-1CB3-5CF271E192EC}"/>
              </a:ext>
            </a:extLst>
          </p:cNvPr>
          <p:cNvPicPr>
            <a:picLocks noChangeAspect="1"/>
          </p:cNvPicPr>
          <p:nvPr/>
        </p:nvPicPr>
        <p:blipFill>
          <a:blip r:embed="rId3"/>
          <a:stretch>
            <a:fillRect/>
          </a:stretch>
        </p:blipFill>
        <p:spPr>
          <a:xfrm>
            <a:off x="685800" y="1425171"/>
            <a:ext cx="7772400" cy="3029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sp>
        <p:nvSpPr>
          <p:cNvPr id="383" name="Google Shape;383;p54"/>
          <p:cNvSpPr/>
          <p:nvPr/>
        </p:nvSpPr>
        <p:spPr>
          <a:xfrm>
            <a:off x="991450" y="2753125"/>
            <a:ext cx="190800" cy="190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4" name="Google Shape;384;p54"/>
          <p:cNvSpPr/>
          <p:nvPr/>
        </p:nvSpPr>
        <p:spPr>
          <a:xfrm>
            <a:off x="3767450" y="1991125"/>
            <a:ext cx="190800" cy="190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5" name="Google Shape;385;p54"/>
          <p:cNvSpPr/>
          <p:nvPr/>
        </p:nvSpPr>
        <p:spPr>
          <a:xfrm>
            <a:off x="5155450" y="1838725"/>
            <a:ext cx="190800" cy="190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6" name="Google Shape;386;p54"/>
          <p:cNvSpPr/>
          <p:nvPr/>
        </p:nvSpPr>
        <p:spPr>
          <a:xfrm>
            <a:off x="6543450" y="1457725"/>
            <a:ext cx="190800" cy="190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7" name="Google Shape;387;p54"/>
          <p:cNvSpPr txBox="1"/>
          <p:nvPr/>
        </p:nvSpPr>
        <p:spPr>
          <a:xfrm>
            <a:off x="701625" y="28677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14</a:t>
            </a:r>
            <a:endParaRPr sz="1500">
              <a:solidFill>
                <a:schemeClr val="dk1"/>
              </a:solidFill>
              <a:latin typeface="Barlow Light"/>
              <a:ea typeface="Barlow Light"/>
              <a:cs typeface="Barlow Light"/>
              <a:sym typeface="Barlow Light"/>
            </a:endParaRPr>
          </a:p>
        </p:txBody>
      </p:sp>
      <p:sp>
        <p:nvSpPr>
          <p:cNvPr id="388" name="Google Shape;388;p54"/>
          <p:cNvSpPr txBox="1"/>
          <p:nvPr/>
        </p:nvSpPr>
        <p:spPr>
          <a:xfrm>
            <a:off x="3492950" y="21205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18</a:t>
            </a:r>
            <a:endParaRPr sz="1500">
              <a:solidFill>
                <a:schemeClr val="dk1"/>
              </a:solidFill>
              <a:latin typeface="Barlow Light"/>
              <a:ea typeface="Barlow Light"/>
              <a:cs typeface="Barlow Light"/>
              <a:sym typeface="Barlow Light"/>
            </a:endParaRPr>
          </a:p>
        </p:txBody>
      </p:sp>
      <p:sp>
        <p:nvSpPr>
          <p:cNvPr id="389" name="Google Shape;389;p54"/>
          <p:cNvSpPr txBox="1"/>
          <p:nvPr/>
        </p:nvSpPr>
        <p:spPr>
          <a:xfrm>
            <a:off x="4880950" y="2044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19</a:t>
            </a:r>
            <a:endParaRPr sz="1500">
              <a:solidFill>
                <a:schemeClr val="dk1"/>
              </a:solidFill>
              <a:latin typeface="Barlow Light"/>
              <a:ea typeface="Barlow Light"/>
              <a:cs typeface="Barlow Light"/>
              <a:sym typeface="Barlow Light"/>
            </a:endParaRPr>
          </a:p>
        </p:txBody>
      </p:sp>
      <p:sp>
        <p:nvSpPr>
          <p:cNvPr id="390" name="Google Shape;390;p54"/>
          <p:cNvSpPr txBox="1"/>
          <p:nvPr/>
        </p:nvSpPr>
        <p:spPr>
          <a:xfrm>
            <a:off x="6268950" y="1663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22</a:t>
            </a:r>
            <a:endParaRPr sz="1500">
              <a:solidFill>
                <a:schemeClr val="dk1"/>
              </a:solidFill>
              <a:latin typeface="Barlow Light"/>
              <a:ea typeface="Barlow Light"/>
              <a:cs typeface="Barlow Light"/>
              <a:sym typeface="Barlow Light"/>
            </a:endParaRPr>
          </a:p>
        </p:txBody>
      </p:sp>
      <p:sp>
        <p:nvSpPr>
          <p:cNvPr id="391" name="Google Shape;391;p54"/>
          <p:cNvSpPr/>
          <p:nvPr/>
        </p:nvSpPr>
        <p:spPr>
          <a:xfrm>
            <a:off x="594850" y="3341300"/>
            <a:ext cx="6825600" cy="144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92" name="Google Shape;392;p54"/>
          <p:cNvSpPr txBox="1"/>
          <p:nvPr/>
        </p:nvSpPr>
        <p:spPr>
          <a:xfrm>
            <a:off x="594850" y="3523650"/>
            <a:ext cx="983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Early morning</a:t>
            </a:r>
            <a:endParaRPr sz="1500">
              <a:solidFill>
                <a:schemeClr val="dk1"/>
              </a:solidFill>
              <a:latin typeface="Barlow Light"/>
              <a:ea typeface="Barlow Light"/>
              <a:cs typeface="Barlow Light"/>
              <a:sym typeface="Barlow Light"/>
            </a:endParaRPr>
          </a:p>
        </p:txBody>
      </p:sp>
      <p:sp>
        <p:nvSpPr>
          <p:cNvPr id="393" name="Google Shape;393;p54"/>
          <p:cNvSpPr txBox="1"/>
          <p:nvPr/>
        </p:nvSpPr>
        <p:spPr>
          <a:xfrm>
            <a:off x="6146850" y="3523650"/>
            <a:ext cx="12735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Afternoon</a:t>
            </a:r>
            <a:endParaRPr sz="1500">
              <a:solidFill>
                <a:schemeClr val="dk1"/>
              </a:solidFill>
              <a:latin typeface="Barlow Light"/>
              <a:ea typeface="Barlow Light"/>
              <a:cs typeface="Barlow Light"/>
              <a:sym typeface="Barlow Light"/>
            </a:endParaRPr>
          </a:p>
        </p:txBody>
      </p:sp>
      <p:sp>
        <p:nvSpPr>
          <p:cNvPr id="394" name="Google Shape;394;p54"/>
          <p:cNvSpPr txBox="1"/>
          <p:nvPr/>
        </p:nvSpPr>
        <p:spPr>
          <a:xfrm>
            <a:off x="2204025" y="22810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Barlow"/>
                <a:ea typeface="Barlow"/>
                <a:cs typeface="Barlow"/>
                <a:sym typeface="Barlow"/>
              </a:rPr>
              <a:t>?</a:t>
            </a:r>
            <a:endParaRPr sz="2200" b="1">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Weights</a:t>
            </a:r>
            <a:endParaRPr/>
          </a:p>
        </p:txBody>
      </p:sp>
      <p:sp>
        <p:nvSpPr>
          <p:cNvPr id="400" name="Google Shape;400;p55"/>
          <p:cNvSpPr txBox="1"/>
          <p:nvPr/>
        </p:nvSpPr>
        <p:spPr>
          <a:xfrm>
            <a:off x="2493825" y="3081025"/>
            <a:ext cx="4369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How to include “space” in statistics?</a:t>
            </a:r>
            <a:endParaRPr sz="1900">
              <a:solidFill>
                <a:schemeClr val="dk1"/>
              </a:solidFill>
            </a:endParaRPr>
          </a:p>
        </p:txBody>
      </p:sp>
      <p:pic>
        <p:nvPicPr>
          <p:cNvPr id="401" name="Google Shape;401;p55"/>
          <p:cNvPicPr preferRelativeResize="0"/>
          <p:nvPr/>
        </p:nvPicPr>
        <p:blipFill>
          <a:blip r:embed="rId3">
            <a:alphaModFix/>
          </a:blip>
          <a:stretch>
            <a:fillRect/>
          </a:stretch>
        </p:blipFill>
        <p:spPr>
          <a:xfrm>
            <a:off x="152400" y="152400"/>
            <a:ext cx="1839275" cy="1846050"/>
          </a:xfrm>
          <a:prstGeom prst="rect">
            <a:avLst/>
          </a:prstGeom>
          <a:noFill/>
          <a:ln>
            <a:noFill/>
          </a:ln>
        </p:spPr>
      </p:pic>
      <p:pic>
        <p:nvPicPr>
          <p:cNvPr id="402" name="Google Shape;402;p55"/>
          <p:cNvPicPr preferRelativeResize="0"/>
          <p:nvPr/>
        </p:nvPicPr>
        <p:blipFill>
          <a:blip r:embed="rId4">
            <a:alphaModFix/>
          </a:blip>
          <a:stretch>
            <a:fillRect/>
          </a:stretch>
        </p:blipFill>
        <p:spPr>
          <a:xfrm>
            <a:off x="6731299" y="2922625"/>
            <a:ext cx="2348925" cy="212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Weights</a:t>
            </a:r>
            <a:endParaRPr/>
          </a:p>
        </p:txBody>
      </p:sp>
      <p:sp>
        <p:nvSpPr>
          <p:cNvPr id="408" name="Google Shape;408;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We need a mathematical representation of space</a:t>
            </a:r>
            <a:endParaRPr sz="1800" dirty="0"/>
          </a:p>
          <a:p>
            <a:pPr marL="0" lvl="0" indent="0" algn="l" rtl="0">
              <a:spcBef>
                <a:spcPts val="0"/>
              </a:spcBef>
              <a:spcAft>
                <a:spcPts val="0"/>
              </a:spcAft>
              <a:buNone/>
            </a:pPr>
            <a:r>
              <a:rPr lang="en" sz="1800" dirty="0"/>
              <a:t>Geometries are spatial information but does not provide the spatial relationships</a:t>
            </a:r>
            <a:endParaRPr sz="1800" dirty="0"/>
          </a:p>
          <a:p>
            <a:pPr marL="457200" lvl="0" indent="-342900" algn="l" rtl="0">
              <a:spcBef>
                <a:spcPts val="0"/>
              </a:spcBef>
              <a:spcAft>
                <a:spcPts val="0"/>
              </a:spcAft>
              <a:buSzPts val="1800"/>
              <a:buChar char="●"/>
            </a:pPr>
            <a:r>
              <a:rPr lang="en" sz="1800" dirty="0"/>
              <a:t>Connectedness</a:t>
            </a:r>
            <a:endParaRPr sz="1800" dirty="0"/>
          </a:p>
          <a:p>
            <a:pPr marL="457200" lvl="0" indent="-342900" algn="l" rtl="0">
              <a:spcBef>
                <a:spcPts val="0"/>
              </a:spcBef>
              <a:spcAft>
                <a:spcPts val="0"/>
              </a:spcAft>
              <a:buSzPts val="1800"/>
              <a:buChar char="●"/>
            </a:pPr>
            <a:r>
              <a:rPr lang="en" sz="1800" dirty="0"/>
              <a:t>Proximity</a:t>
            </a:r>
            <a:endParaRPr sz="1800" dirty="0"/>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But graphs do have </a:t>
            </a:r>
            <a:r>
              <a:rPr lang="en" sz="1800" dirty="0" err="1"/>
              <a:t>neighbours</a:t>
            </a:r>
            <a:r>
              <a:rPr lang="en" sz="1800" dirty="0"/>
              <a:t>  and distances</a:t>
            </a:r>
            <a:endParaRPr sz="1800" dirty="0"/>
          </a:p>
          <a:p>
            <a:pPr marL="0" lvl="0" indent="0" algn="l" rtl="0">
              <a:spcBef>
                <a:spcPts val="0"/>
              </a:spcBef>
              <a:spcAft>
                <a:spcPts val="0"/>
              </a:spcAft>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2425</Words>
  <Application>Microsoft Macintosh PowerPoint</Application>
  <PresentationFormat>화면 슬라이드 쇼(16:9)</PresentationFormat>
  <Paragraphs>300</Paragraphs>
  <Slides>44</Slides>
  <Notes>42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44</vt:i4>
      </vt:variant>
    </vt:vector>
  </HeadingPairs>
  <TitlesOfParts>
    <vt:vector size="54" baseType="lpstr">
      <vt:lpstr>Arial</vt:lpstr>
      <vt:lpstr>Barlow Medium</vt:lpstr>
      <vt:lpstr>Droid Serif</vt:lpstr>
      <vt:lpstr>Hepta Slab Medium</vt:lpstr>
      <vt:lpstr>Barlow Light</vt:lpstr>
      <vt:lpstr>Hepta Slab</vt:lpstr>
      <vt:lpstr>Hepta Slab Light</vt:lpstr>
      <vt:lpstr>Barlow ExtraLight</vt:lpstr>
      <vt:lpstr>Barlow</vt:lpstr>
      <vt:lpstr>Strategy Plan</vt:lpstr>
      <vt:lpstr>Spatial Autocorrelation</vt:lpstr>
      <vt:lpstr>Learning Objectives</vt:lpstr>
      <vt:lpstr>Hypothesis?</vt:lpstr>
      <vt:lpstr>Null &amp; Alternative Hypothesis</vt:lpstr>
      <vt:lpstr>Correlation</vt:lpstr>
      <vt:lpstr>Temporal Autocorrelation?</vt:lpstr>
      <vt:lpstr>Temporal Autocorrelation?</vt:lpstr>
      <vt:lpstr>Spatial Weights</vt:lpstr>
      <vt:lpstr>Spatial Weights</vt:lpstr>
      <vt:lpstr>What is a graph?</vt:lpstr>
      <vt:lpstr>What is a neighbour?</vt:lpstr>
      <vt:lpstr>Contiguity</vt:lpstr>
      <vt:lpstr>Graph Visualisation</vt:lpstr>
      <vt:lpstr>Spatial weights from real-world geographic tables</vt:lpstr>
      <vt:lpstr>Spatial weights from real-world geographic tables</vt:lpstr>
      <vt:lpstr>Order of Contiguity</vt:lpstr>
      <vt:lpstr>Distance-based</vt:lpstr>
      <vt:lpstr>Spatial Autocorrelation</vt:lpstr>
      <vt:lpstr>Spatial “auto”correlation </vt:lpstr>
      <vt:lpstr>Example</vt:lpstr>
      <vt:lpstr>Scales</vt:lpstr>
      <vt:lpstr>Global Spatial Autocorrelation</vt:lpstr>
      <vt:lpstr>Moran Plot </vt:lpstr>
      <vt:lpstr>Moran’s I</vt:lpstr>
      <vt:lpstr>Graphic illustration</vt:lpstr>
      <vt:lpstr>I statistics</vt:lpstr>
      <vt:lpstr>How do we compute Moran’s I?</vt:lpstr>
      <vt:lpstr>Get your Choropleth map ready</vt:lpstr>
      <vt:lpstr>Moran’s I</vt:lpstr>
      <vt:lpstr>Check hypothesis: Permutation</vt:lpstr>
      <vt:lpstr>Limitations of Global Spatial Autocorrelation (e.g., Moran’s I)</vt:lpstr>
      <vt:lpstr>Local Moran’s I</vt:lpstr>
      <vt:lpstr>Example: UK Referendum</vt:lpstr>
      <vt:lpstr>Interpreting Results</vt:lpstr>
      <vt:lpstr>Frequency Table</vt:lpstr>
      <vt:lpstr>Your turn</vt:lpstr>
      <vt:lpstr>Getis Ord</vt:lpstr>
      <vt:lpstr>How it works</vt:lpstr>
      <vt:lpstr>LISA vs Getis Ord</vt:lpstr>
      <vt:lpstr>Gi* Example</vt:lpstr>
      <vt:lpstr>Example Use Cases for Getis-Ord Gi*</vt:lpstr>
      <vt:lpstr>Your turn</vt:lpstr>
      <vt:lpstr>Lecture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Hyesop Shin</cp:lastModifiedBy>
  <cp:revision>8</cp:revision>
  <dcterms:modified xsi:type="dcterms:W3CDTF">2025-04-28T12:32:40Z</dcterms:modified>
</cp:coreProperties>
</file>